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1" r:id="rId3"/>
  </p:sldMasterIdLst>
  <p:notesMasterIdLst>
    <p:notesMasterId r:id="rId34"/>
  </p:notesMasterIdLst>
  <p:handoutMasterIdLst>
    <p:handoutMasterId r:id="rId35"/>
  </p:handoutMasterIdLst>
  <p:sldIdLst>
    <p:sldId id="263" r:id="rId4"/>
    <p:sldId id="264" r:id="rId5"/>
    <p:sldId id="268" r:id="rId6"/>
    <p:sldId id="269" r:id="rId7"/>
    <p:sldId id="317" r:id="rId8"/>
    <p:sldId id="308" r:id="rId9"/>
    <p:sldId id="309" r:id="rId10"/>
    <p:sldId id="310" r:id="rId11"/>
    <p:sldId id="311" r:id="rId12"/>
    <p:sldId id="312" r:id="rId13"/>
    <p:sldId id="275" r:id="rId14"/>
    <p:sldId id="307" r:id="rId15"/>
    <p:sldId id="301" r:id="rId16"/>
    <p:sldId id="276" r:id="rId17"/>
    <p:sldId id="278" r:id="rId18"/>
    <p:sldId id="306" r:id="rId19"/>
    <p:sldId id="313" r:id="rId20"/>
    <p:sldId id="314" r:id="rId21"/>
    <p:sldId id="315" r:id="rId22"/>
    <p:sldId id="316" r:id="rId23"/>
    <p:sldId id="283" r:id="rId24"/>
    <p:sldId id="285" r:id="rId25"/>
    <p:sldId id="287" r:id="rId26"/>
    <p:sldId id="288" r:id="rId27"/>
    <p:sldId id="291" r:id="rId28"/>
    <p:sldId id="290" r:id="rId29"/>
    <p:sldId id="292" r:id="rId30"/>
    <p:sldId id="293" r:id="rId31"/>
    <p:sldId id="295" r:id="rId32"/>
    <p:sldId id="267" r:id="rId3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B0B"/>
    <a:srgbClr val="BE2B0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4604" autoAdjust="0"/>
  </p:normalViewPr>
  <p:slideViewPr>
    <p:cSldViewPr showGuides="1">
      <p:cViewPr varScale="1">
        <p:scale>
          <a:sx n="59" d="100"/>
          <a:sy n="59" d="100"/>
        </p:scale>
        <p:origin x="560" y="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197008-5A80-491E-BE13-934481939984}" type="datetimeFigureOut">
              <a:rPr lang="it-IT" smtClean="0"/>
              <a:t>26/09/2023</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53CF82-CBDD-42C1-9B63-A5CC225C7AFC}" type="slidenum">
              <a:rPr lang="it-IT" smtClean="0"/>
              <a:t>‹N›</a:t>
            </a:fld>
            <a:endParaRPr lang="it-IT"/>
          </a:p>
        </p:txBody>
      </p:sp>
    </p:spTree>
    <p:extLst>
      <p:ext uri="{BB962C8B-B14F-4D97-AF65-F5344CB8AC3E}">
        <p14:creationId xmlns:p14="http://schemas.microsoft.com/office/powerpoint/2010/main" val="1956523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9C0C0-2001-4166-A504-F48C9DBDE314}" type="datetimeFigureOut">
              <a:rPr lang="it-IT" smtClean="0"/>
              <a:t>26/09/2023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4FBE0F-7E2F-4C9E-ACD1-12AE52A66056}" type="slidenum">
              <a:rPr lang="it-IT" smtClean="0"/>
              <a:t>‹N›</a:t>
            </a:fld>
            <a:endParaRPr lang="it-IT"/>
          </a:p>
        </p:txBody>
      </p:sp>
    </p:spTree>
    <p:extLst>
      <p:ext uri="{BB962C8B-B14F-4D97-AF65-F5344CB8AC3E}">
        <p14:creationId xmlns:p14="http://schemas.microsoft.com/office/powerpoint/2010/main" val="1051980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94FBE0F-7E2F-4C9E-ACD1-12AE52A66056}" type="slidenum">
              <a:rPr lang="it-IT" smtClean="0"/>
              <a:t>12</a:t>
            </a:fld>
            <a:endParaRPr lang="it-IT"/>
          </a:p>
        </p:txBody>
      </p:sp>
    </p:spTree>
    <p:extLst>
      <p:ext uri="{BB962C8B-B14F-4D97-AF65-F5344CB8AC3E}">
        <p14:creationId xmlns:p14="http://schemas.microsoft.com/office/powerpoint/2010/main" val="777904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COPERTINA">
    <p:spTree>
      <p:nvGrpSpPr>
        <p:cNvPr id="1" name=""/>
        <p:cNvGrpSpPr/>
        <p:nvPr/>
      </p:nvGrpSpPr>
      <p:grpSpPr>
        <a:xfrm>
          <a:off x="0" y="0"/>
          <a:ext cx="0" cy="0"/>
          <a:chOff x="0" y="0"/>
          <a:chExt cx="0" cy="0"/>
        </a:xfrm>
      </p:grpSpPr>
      <p:sp>
        <p:nvSpPr>
          <p:cNvPr id="3" name="Segnaposto testo 2"/>
          <p:cNvSpPr>
            <a:spLocks noGrp="1"/>
          </p:cNvSpPr>
          <p:nvPr>
            <p:ph type="body" sz="quarter" idx="10" hasCustomPrompt="1"/>
          </p:nvPr>
        </p:nvSpPr>
        <p:spPr>
          <a:xfrm>
            <a:off x="3563888" y="548680"/>
            <a:ext cx="5185023" cy="4536504"/>
          </a:xfrm>
          <a:prstGeom prst="rect">
            <a:avLst/>
          </a:prstGeom>
        </p:spPr>
        <p:txBody>
          <a:bodyPr anchor="ctr" anchorCtr="0"/>
          <a:lstStyle>
            <a:lvl1pPr marL="0" indent="0">
              <a:buNone/>
              <a:defRPr sz="3600" b="1">
                <a:solidFill>
                  <a:schemeClr val="bg1"/>
                </a:solidFill>
                <a:latin typeface="Century Gothic" panose="020B0502020202020204" pitchFamily="34" charset="0"/>
              </a:defRPr>
            </a:lvl1pPr>
          </a:lstStyle>
          <a:p>
            <a:pPr lvl="0"/>
            <a:r>
              <a:rPr lang="it-IT" dirty="0"/>
              <a:t>Fare clic per inserire </a:t>
            </a:r>
          </a:p>
          <a:p>
            <a:pPr lvl="0"/>
            <a:r>
              <a:rPr lang="it-IT" dirty="0"/>
              <a:t>il titolo della presentazione</a:t>
            </a:r>
          </a:p>
        </p:txBody>
      </p:sp>
      <p:sp>
        <p:nvSpPr>
          <p:cNvPr id="6" name="Segnaposto testo 5"/>
          <p:cNvSpPr>
            <a:spLocks noGrp="1"/>
          </p:cNvSpPr>
          <p:nvPr>
            <p:ph type="body" sz="quarter" idx="11" hasCustomPrompt="1"/>
          </p:nvPr>
        </p:nvSpPr>
        <p:spPr>
          <a:xfrm>
            <a:off x="3563938" y="5379814"/>
            <a:ext cx="5256212" cy="425450"/>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it-IT" dirty="0"/>
              <a:t>Nome Cognome</a:t>
            </a:r>
          </a:p>
        </p:txBody>
      </p:sp>
      <p:sp>
        <p:nvSpPr>
          <p:cNvPr id="8" name="Segnaposto testo 7"/>
          <p:cNvSpPr>
            <a:spLocks noGrp="1"/>
          </p:cNvSpPr>
          <p:nvPr>
            <p:ph type="body" sz="quarter" idx="12" hasCustomPrompt="1"/>
          </p:nvPr>
        </p:nvSpPr>
        <p:spPr>
          <a:xfrm>
            <a:off x="3563938" y="5877942"/>
            <a:ext cx="5329237" cy="791418"/>
          </a:xfrm>
          <a:prstGeom prst="rect">
            <a:avLst/>
          </a:prstGeom>
        </p:spPr>
        <p:txBody>
          <a:bodyPr/>
          <a:lstStyle>
            <a:lvl1pPr marL="0" indent="0">
              <a:buNone/>
              <a:defRPr sz="2000" baseline="0">
                <a:solidFill>
                  <a:schemeClr val="bg1"/>
                </a:solidFill>
                <a:latin typeface="Century Gothic" panose="020B0502020202020204" pitchFamily="34" charset="0"/>
              </a:defRPr>
            </a:lvl1pPr>
          </a:lstStyle>
          <a:p>
            <a:pPr lvl="0"/>
            <a:r>
              <a:rPr lang="it-IT" dirty="0"/>
              <a:t>Dipartimento/Struttura </a:t>
            </a:r>
            <a:r>
              <a:rPr lang="it-IT" dirty="0" err="1"/>
              <a:t>xxxxxx</a:t>
            </a:r>
            <a:r>
              <a:rPr lang="it-IT" dirty="0"/>
              <a:t> </a:t>
            </a:r>
            <a:r>
              <a:rPr lang="it-IT" dirty="0" err="1"/>
              <a:t>xxxxxxxxxxxx</a:t>
            </a:r>
            <a:r>
              <a:rPr lang="it-IT" dirty="0"/>
              <a:t> </a:t>
            </a:r>
            <a:r>
              <a:rPr lang="it-IT" dirty="0" err="1"/>
              <a:t>xxxxxxxx</a:t>
            </a:r>
            <a:r>
              <a:rPr lang="it-IT" dirty="0"/>
              <a:t> </a:t>
            </a:r>
            <a:r>
              <a:rPr lang="it-IT" dirty="0" err="1"/>
              <a:t>xxxxx</a:t>
            </a:r>
            <a:r>
              <a:rPr lang="it-IT" dirty="0"/>
              <a:t> </a:t>
            </a:r>
            <a:r>
              <a:rPr lang="it-IT" dirty="0" err="1"/>
              <a:t>xxxxxxxxxxxxxxxxxxx</a:t>
            </a:r>
            <a:r>
              <a:rPr lang="it-IT" dirty="0"/>
              <a:t> </a:t>
            </a:r>
            <a:r>
              <a:rPr lang="it-IT" dirty="0" err="1"/>
              <a:t>xxxxx</a:t>
            </a:r>
            <a:endParaRPr lang="it-IT" dirty="0"/>
          </a:p>
        </p:txBody>
      </p:sp>
    </p:spTree>
    <p:extLst>
      <p:ext uri="{BB962C8B-B14F-4D97-AF65-F5344CB8AC3E}">
        <p14:creationId xmlns:p14="http://schemas.microsoft.com/office/powerpoint/2010/main" val="256672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con punto elenco">
    <p:spTree>
      <p:nvGrpSpPr>
        <p:cNvPr id="1" name=""/>
        <p:cNvGrpSpPr/>
        <p:nvPr/>
      </p:nvGrpSpPr>
      <p:grpSpPr>
        <a:xfrm>
          <a:off x="0" y="0"/>
          <a:ext cx="0" cy="0"/>
          <a:chOff x="0" y="0"/>
          <a:chExt cx="0" cy="0"/>
        </a:xfrm>
      </p:grpSpPr>
      <p:sp>
        <p:nvSpPr>
          <p:cNvPr id="8" name="Segnaposto testo 7"/>
          <p:cNvSpPr>
            <a:spLocks noGrp="1"/>
          </p:cNvSpPr>
          <p:nvPr>
            <p:ph type="body" sz="quarter" idx="11"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10" name="Segnaposto testo 9"/>
          <p:cNvSpPr>
            <a:spLocks noGrp="1"/>
          </p:cNvSpPr>
          <p:nvPr>
            <p:ph type="body" sz="quarter" idx="12" hasCustomPrompt="1"/>
          </p:nvPr>
        </p:nvSpPr>
        <p:spPr>
          <a:xfrm>
            <a:off x="395288" y="1989138"/>
            <a:ext cx="8424862" cy="3960812"/>
          </a:xfrm>
          <a:prstGeom prst="rect">
            <a:avLst/>
          </a:prstGeom>
        </p:spPr>
        <p:txBody>
          <a:bodyPr/>
          <a:lstStyle>
            <a:lvl1pPr marL="285750" indent="-285750">
              <a:buFont typeface="Wingdings" panose="05000000000000000000" pitchFamily="2" charset="2"/>
              <a:buChar char="§"/>
              <a:defRPr sz="1800" baseline="0">
                <a:latin typeface="Century Gothic" panose="020B0502020202020204" pitchFamily="34" charset="0"/>
              </a:defRPr>
            </a:lvl1pPr>
            <a:lvl2pPr marL="742950" indent="-285750">
              <a:buFont typeface="Wingdings" panose="05000000000000000000" pitchFamily="2" charset="2"/>
              <a:buChar char="§"/>
              <a:defRPr sz="1800">
                <a:latin typeface="Century Gothic" panose="020B0502020202020204" pitchFamily="34" charset="0"/>
              </a:defRPr>
            </a:lvl2pPr>
          </a:lstStyle>
          <a:p>
            <a:pPr lvl="1"/>
            <a:r>
              <a:rPr lang="it-IT" dirty="0"/>
              <a:t>Fare clic per modificare il punto elenco uno</a:t>
            </a:r>
          </a:p>
          <a:p>
            <a:pPr lvl="1"/>
            <a:r>
              <a:rPr lang="it-IT" dirty="0"/>
              <a:t>Fare clic per modificare il punto elenco due</a:t>
            </a:r>
          </a:p>
          <a:p>
            <a:pPr lvl="1"/>
            <a:r>
              <a:rPr lang="it-IT" dirty="0"/>
              <a:t>Fare clic per modificare il punto elenco tre</a:t>
            </a:r>
          </a:p>
          <a:p>
            <a:pPr lvl="1"/>
            <a:r>
              <a:rPr lang="it-IT" dirty="0"/>
              <a:t>Fare clic per modificare il punto elenco quattro</a:t>
            </a:r>
          </a:p>
        </p:txBody>
      </p:sp>
      <p:sp>
        <p:nvSpPr>
          <p:cNvPr id="16"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304385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
        <p:nvSpPr>
          <p:cNvPr id="9" name="Segnaposto testo 7"/>
          <p:cNvSpPr>
            <a:spLocks noGrp="1"/>
          </p:cNvSpPr>
          <p:nvPr>
            <p:ph type="body" sz="quarter" idx="11" hasCustomPrompt="1"/>
          </p:nvPr>
        </p:nvSpPr>
        <p:spPr>
          <a:xfrm>
            <a:off x="395288" y="1412875"/>
            <a:ext cx="8424862" cy="4536405"/>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Tree>
    <p:extLst>
      <p:ext uri="{BB962C8B-B14F-4D97-AF65-F5344CB8AC3E}">
        <p14:creationId xmlns:p14="http://schemas.microsoft.com/office/powerpoint/2010/main" val="341815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con grafico">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683269" y="2781300"/>
            <a:ext cx="7777163" cy="3024188"/>
          </a:xfrm>
          <a:prstGeom prst="rect">
            <a:avLst/>
          </a:prstGeom>
        </p:spPr>
        <p:txBody>
          <a:bodyPr/>
          <a:lstStyle>
            <a:lvl1pPr marL="0" indent="0">
              <a:buNone/>
              <a:defRPr sz="1800" baseline="0">
                <a:latin typeface="Century Gothic" panose="020B0502020202020204" pitchFamily="34" charset="0"/>
              </a:defRPr>
            </a:lvl1pPr>
          </a:lstStyle>
          <a:p>
            <a:r>
              <a:rPr lang="it-IT" dirty="0"/>
              <a:t>Fare clic sull’icona per inserire un grafico</a:t>
            </a:r>
          </a:p>
        </p:txBody>
      </p:sp>
      <p:sp>
        <p:nvSpPr>
          <p:cNvPr id="11" name="Segnaposto testo 7"/>
          <p:cNvSpPr>
            <a:spLocks noGrp="1"/>
          </p:cNvSpPr>
          <p:nvPr>
            <p:ph type="body" sz="quarter" idx="12"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6" name="Segnaposto testo 7"/>
          <p:cNvSpPr>
            <a:spLocks noGrp="1"/>
          </p:cNvSpPr>
          <p:nvPr>
            <p:ph type="body" sz="quarter" idx="13"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55583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con immagine">
    <p:spTree>
      <p:nvGrpSpPr>
        <p:cNvPr id="1" name=""/>
        <p:cNvGrpSpPr/>
        <p:nvPr/>
      </p:nvGrpSpPr>
      <p:grpSpPr>
        <a:xfrm>
          <a:off x="0" y="0"/>
          <a:ext cx="0" cy="0"/>
          <a:chOff x="0" y="0"/>
          <a:chExt cx="0" cy="0"/>
        </a:xfrm>
      </p:grpSpPr>
      <p:sp>
        <p:nvSpPr>
          <p:cNvPr id="11" name="Segnaposto immagine 10"/>
          <p:cNvSpPr>
            <a:spLocks noGrp="1"/>
          </p:cNvSpPr>
          <p:nvPr>
            <p:ph type="pic" sz="quarter" idx="10" hasCustomPrompt="1"/>
          </p:nvPr>
        </p:nvSpPr>
        <p:spPr>
          <a:xfrm>
            <a:off x="1150937" y="1700808"/>
            <a:ext cx="6842125" cy="4105275"/>
          </a:xfrm>
          <a:prstGeom prst="rect">
            <a:avLst/>
          </a:prstGeom>
        </p:spPr>
        <p:txBody>
          <a:bodyPr/>
          <a:lstStyle>
            <a:lvl1pPr marL="0" indent="0">
              <a:buNone/>
              <a:defRPr sz="1800">
                <a:latin typeface="Century Gothic" panose="020B0502020202020204" pitchFamily="34" charset="0"/>
              </a:defRPr>
            </a:lvl1pPr>
          </a:lstStyle>
          <a:p>
            <a:r>
              <a:rPr lang="it-IT" dirty="0"/>
              <a:t>Fare clic sull’icona per inserire un’immagine</a:t>
            </a:r>
          </a:p>
        </p:txBody>
      </p:sp>
      <p:sp>
        <p:nvSpPr>
          <p:cNvPr id="5" name="Segnaposto testo 7"/>
          <p:cNvSpPr>
            <a:spLocks noGrp="1"/>
          </p:cNvSpPr>
          <p:nvPr>
            <p:ph type="body" sz="quarter" idx="11"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3970258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vert="horz"/>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98275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CHIUSURA">
    <p:spTree>
      <p:nvGrpSpPr>
        <p:cNvPr id="1" name=""/>
        <p:cNvGrpSpPr/>
        <p:nvPr/>
      </p:nvGrpSpPr>
      <p:grpSpPr>
        <a:xfrm>
          <a:off x="0" y="0"/>
          <a:ext cx="0" cy="0"/>
          <a:chOff x="0" y="0"/>
          <a:chExt cx="0" cy="0"/>
        </a:xfrm>
      </p:grpSpPr>
      <p:sp>
        <p:nvSpPr>
          <p:cNvPr id="8" name="Segnaposto testo 7"/>
          <p:cNvSpPr>
            <a:spLocks noGrp="1"/>
          </p:cNvSpPr>
          <p:nvPr>
            <p:ph type="body" sz="quarter" idx="10" hasCustomPrompt="1"/>
          </p:nvPr>
        </p:nvSpPr>
        <p:spPr>
          <a:xfrm>
            <a:off x="1115616" y="2780928"/>
            <a:ext cx="6912768" cy="432370"/>
          </a:xfrm>
          <a:prstGeom prst="rect">
            <a:avLst/>
          </a:prstGeom>
        </p:spPr>
        <p:txBody>
          <a:bodyPr/>
          <a:lstStyle>
            <a:lvl1pPr marL="0" indent="0" algn="ctr">
              <a:buFontTx/>
              <a:buNone/>
              <a:defRPr sz="2000" b="1">
                <a:solidFill>
                  <a:schemeClr val="bg1"/>
                </a:solidFill>
                <a:latin typeface="Century Gothic" panose="020B0502020202020204" pitchFamily="34" charset="0"/>
              </a:defRPr>
            </a:lvl1pPr>
          </a:lstStyle>
          <a:p>
            <a:pPr lvl="0"/>
            <a:r>
              <a:rPr lang="it-IT" dirty="0"/>
              <a:t>Nome Cognome</a:t>
            </a:r>
          </a:p>
        </p:txBody>
      </p:sp>
      <p:sp>
        <p:nvSpPr>
          <p:cNvPr id="13" name="Segnaposto testo 12"/>
          <p:cNvSpPr>
            <a:spLocks noGrp="1"/>
          </p:cNvSpPr>
          <p:nvPr>
            <p:ph type="body" sz="quarter" idx="11" hasCustomPrompt="1"/>
          </p:nvPr>
        </p:nvSpPr>
        <p:spPr>
          <a:xfrm>
            <a:off x="1079612" y="3573016"/>
            <a:ext cx="6984776" cy="936103"/>
          </a:xfrm>
          <a:prstGeom prst="rect">
            <a:avLst/>
          </a:prstGeom>
        </p:spPr>
        <p:txBody>
          <a:bodyPr/>
          <a:lstStyle>
            <a:lvl1pPr marL="0" indent="0" algn="ctr">
              <a:buFontTx/>
              <a:buNone/>
              <a:defRPr sz="1600">
                <a:solidFill>
                  <a:schemeClr val="bg1"/>
                </a:solidFill>
                <a:latin typeface="Century Gothic" panose="020B0502020202020204" pitchFamily="34" charset="0"/>
              </a:defRPr>
            </a:lvl1pPr>
          </a:lstStyle>
          <a:p>
            <a:pPr lvl="0"/>
            <a:r>
              <a:rPr lang="it-IT" dirty="0"/>
              <a:t>Struttura</a:t>
            </a:r>
          </a:p>
        </p:txBody>
      </p:sp>
      <p:sp>
        <p:nvSpPr>
          <p:cNvPr id="16" name="Segnaposto testo 15"/>
          <p:cNvSpPr>
            <a:spLocks noGrp="1"/>
          </p:cNvSpPr>
          <p:nvPr>
            <p:ph type="body" sz="quarter" idx="12" hasCustomPrompt="1"/>
          </p:nvPr>
        </p:nvSpPr>
        <p:spPr>
          <a:xfrm>
            <a:off x="1042988" y="4725144"/>
            <a:ext cx="7058025" cy="1440160"/>
          </a:xfrm>
          <a:prstGeom prst="rect">
            <a:avLst/>
          </a:prstGeom>
        </p:spPr>
        <p:txBody>
          <a:bodyPr/>
          <a:lstStyle>
            <a:lvl1pPr marL="0" indent="0" algn="ctr">
              <a:buFontTx/>
              <a:buNone/>
              <a:defRPr sz="1300" b="0">
                <a:solidFill>
                  <a:schemeClr val="bg1"/>
                </a:solidFill>
                <a:latin typeface="Century Gothic" panose="020B0502020202020204" pitchFamily="34" charset="0"/>
              </a:defRPr>
            </a:lvl1pPr>
          </a:lstStyle>
          <a:p>
            <a:pPr lvl="0"/>
            <a:r>
              <a:rPr lang="it-IT" dirty="0"/>
              <a:t>nome.cognome@unibo.it</a:t>
            </a:r>
          </a:p>
          <a:p>
            <a:pPr lvl="0"/>
            <a:r>
              <a:rPr lang="it-IT" dirty="0"/>
              <a:t>051 20 99982</a:t>
            </a:r>
          </a:p>
        </p:txBody>
      </p:sp>
    </p:spTree>
    <p:extLst>
      <p:ext uri="{BB962C8B-B14F-4D97-AF65-F5344CB8AC3E}">
        <p14:creationId xmlns:p14="http://schemas.microsoft.com/office/powerpoint/2010/main" val="4249450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0"/>
            <a:ext cx="9144000" cy="685800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1 11"/>
          <p:cNvCxnSpPr/>
          <p:nvPr userDrawn="1"/>
        </p:nvCxnSpPr>
        <p:spPr>
          <a:xfrm>
            <a:off x="3275856" y="188640"/>
            <a:ext cx="0" cy="64087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79512" y="2084424"/>
            <a:ext cx="2592288" cy="1934481"/>
          </a:xfrm>
          <a:prstGeom prst="rect">
            <a:avLst/>
          </a:prstGeom>
        </p:spPr>
      </p:pic>
    </p:spTree>
    <p:extLst>
      <p:ext uri="{BB962C8B-B14F-4D97-AF65-F5344CB8AC3E}">
        <p14:creationId xmlns:p14="http://schemas.microsoft.com/office/powerpoint/2010/main" val="613657427"/>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32466" y="5933781"/>
            <a:ext cx="1244048" cy="879503"/>
          </a:xfrm>
          <a:prstGeom prst="rect">
            <a:avLst/>
          </a:prstGeom>
        </p:spPr>
      </p:pic>
    </p:spTree>
    <p:extLst>
      <p:ext uri="{BB962C8B-B14F-4D97-AF65-F5344CB8AC3E}">
        <p14:creationId xmlns:p14="http://schemas.microsoft.com/office/powerpoint/2010/main" val="3570652833"/>
      </p:ext>
    </p:extLst>
  </p:cSld>
  <p:clrMap bg1="lt1" tx1="dk1" bg2="lt2" tx2="dk2" accent1="accent1" accent2="accent2" accent3="accent3" accent4="accent4" accent5="accent5" accent6="accent6" hlink="hlink" folHlink="folHlink"/>
  <p:sldLayoutIdLst>
    <p:sldLayoutId id="2147483670" r:id="rId1"/>
    <p:sldLayoutId id="2147483661" r:id="rId2"/>
    <p:sldLayoutId id="2147483667" r:id="rId3"/>
    <p:sldLayoutId id="2147483669" r:id="rId4"/>
    <p:sldLayoutId id="214748367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ttangolo 6"/>
          <p:cNvSpPr/>
          <p:nvPr userDrawn="1"/>
        </p:nvSpPr>
        <p:spPr>
          <a:xfrm>
            <a:off x="0" y="0"/>
            <a:ext cx="9144000" cy="685800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userDrawn="1"/>
        </p:nvSpPr>
        <p:spPr>
          <a:xfrm>
            <a:off x="3131840" y="6453336"/>
            <a:ext cx="2880320" cy="338554"/>
          </a:xfrm>
          <a:prstGeom prst="rect">
            <a:avLst/>
          </a:prstGeom>
          <a:noFill/>
        </p:spPr>
        <p:txBody>
          <a:bodyPr wrap="square" rtlCol="0">
            <a:spAutoFit/>
          </a:bodyPr>
          <a:lstStyle/>
          <a:p>
            <a:pPr algn="ctr"/>
            <a:r>
              <a:rPr lang="it-IT" sz="1600" dirty="0">
                <a:solidFill>
                  <a:schemeClr val="bg1"/>
                </a:solidFill>
              </a:rPr>
              <a:t>www.unibo.it</a:t>
            </a:r>
          </a:p>
        </p:txBody>
      </p:sp>
      <p:pic>
        <p:nvPicPr>
          <p:cNvPr id="6" name="Immagine 5"/>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239852" y="612699"/>
            <a:ext cx="2340260" cy="1756305"/>
          </a:xfrm>
          <a:prstGeom prst="rect">
            <a:avLst/>
          </a:prstGeom>
        </p:spPr>
      </p:pic>
    </p:spTree>
    <p:extLst>
      <p:ext uri="{BB962C8B-B14F-4D97-AF65-F5344CB8AC3E}">
        <p14:creationId xmlns:p14="http://schemas.microsoft.com/office/powerpoint/2010/main" val="1868398845"/>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obility.politicalscience@unibo.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virtuale.unibo.it/"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unibo.it/en/international/improving-italian-language/icon-online-self-study-l2-italian-course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mailto:cla.bo-segreteria@unibo.it" TargetMode="External"/><Relationship Id="rId5" Type="http://schemas.openxmlformats.org/officeDocument/2006/relationships/hyperlink" Target="https://centri.unibo.it/cla/en/courses/italian-courses" TargetMode="External"/><Relationship Id="rId4" Type="http://schemas.openxmlformats.org/officeDocument/2006/relationships/hyperlink" Target="https://book.unibo.i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name.surname@studio.unibo.it"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mailto:mobility.politicalscience@unibo.it"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unibo.it/en/international/incoming-exchange-students/exchange-students-unibo-check-in" TargetMode="Externa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unibo.it/en/international/incoming-exchange-students/exchange-students-unibo-filling-in-your-online-study-plan" TargetMode="Externa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ww.unibo.it/uniboweb/unibosearch/rubrica"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www.unibo.it/en/international/incoming-exchange-students/exchange-students-unibo-check-out"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incoming.diri@unibo.it" TargetMode="External"/><Relationship Id="rId2" Type="http://schemas.openxmlformats.org/officeDocument/2006/relationships/hyperlink" Target="mailto:mobility.politicalscience@unibo.it" TargetMode="External"/><Relationship Id="rId1" Type="http://schemas.openxmlformats.org/officeDocument/2006/relationships/slideLayout" Target="../slideLayouts/slideLayout3.xml"/><Relationship Id="rId4" Type="http://schemas.openxmlformats.org/officeDocument/2006/relationships/hyperlink" Target="https://www.unibo.it/en/international/contacts-for-international-student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incoming.diri@unibo.it" TargetMode="External"/><Relationship Id="rId2" Type="http://schemas.openxmlformats.org/officeDocument/2006/relationships/hyperlink" Target="https://www.unibo.it/en/teaching/enrolment-transfer-and-final-examination/badge-self-service-machines-to-print-the-badge"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unibo.it/it/didattica/insegnamenti"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pPr algn="r"/>
            <a:r>
              <a:rPr lang="en-US" dirty="0"/>
              <a:t>Incoming Exchange Students </a:t>
            </a:r>
          </a:p>
          <a:p>
            <a:pPr algn="r"/>
            <a:r>
              <a:rPr lang="en-US" dirty="0"/>
              <a:t> </a:t>
            </a:r>
          </a:p>
          <a:p>
            <a:pPr algn="r"/>
            <a:r>
              <a:rPr lang="en-US" dirty="0"/>
              <a:t>@Department of </a:t>
            </a:r>
          </a:p>
          <a:p>
            <a:pPr algn="r"/>
            <a:r>
              <a:rPr lang="en-US" dirty="0" smtClean="0"/>
              <a:t>Political Science</a:t>
            </a:r>
            <a:endParaRPr lang="en-US" dirty="0"/>
          </a:p>
          <a:p>
            <a:endParaRPr lang="it-IT" dirty="0"/>
          </a:p>
        </p:txBody>
      </p:sp>
      <p:sp>
        <p:nvSpPr>
          <p:cNvPr id="3" name="Segnaposto testo 2"/>
          <p:cNvSpPr>
            <a:spLocks noGrp="1"/>
          </p:cNvSpPr>
          <p:nvPr>
            <p:ph type="body" sz="quarter" idx="11"/>
          </p:nvPr>
        </p:nvSpPr>
        <p:spPr>
          <a:xfrm>
            <a:off x="3276625" y="5760072"/>
            <a:ext cx="5472286" cy="432048"/>
          </a:xfrm>
        </p:spPr>
        <p:txBody>
          <a:bodyPr/>
          <a:lstStyle/>
          <a:p>
            <a:r>
              <a:rPr lang="it-IT" dirty="0" err="1"/>
              <a:t>a.y</a:t>
            </a:r>
            <a:r>
              <a:rPr lang="it-IT" dirty="0"/>
              <a:t>. 2023-24| 1° </a:t>
            </a:r>
            <a:r>
              <a:rPr lang="it-IT" dirty="0" err="1"/>
              <a:t>Semester</a:t>
            </a:r>
            <a:endParaRPr lang="it-IT" dirty="0"/>
          </a:p>
        </p:txBody>
      </p:sp>
      <p:sp>
        <p:nvSpPr>
          <p:cNvPr id="4" name="Segnaposto testo 3"/>
          <p:cNvSpPr>
            <a:spLocks noGrp="1"/>
          </p:cNvSpPr>
          <p:nvPr>
            <p:ph type="body" sz="quarter" idx="12"/>
          </p:nvPr>
        </p:nvSpPr>
        <p:spPr>
          <a:xfrm>
            <a:off x="3279528" y="6221525"/>
            <a:ext cx="5545311" cy="791418"/>
          </a:xfrm>
        </p:spPr>
        <p:txBody>
          <a:bodyPr/>
          <a:lstStyle/>
          <a:p>
            <a:r>
              <a:rPr lang="it-IT" sz="1600" dirty="0" smtClean="0"/>
              <a:t>International </a:t>
            </a:r>
            <a:r>
              <a:rPr lang="it-IT" sz="1600" dirty="0"/>
              <a:t>Mobility Office – </a:t>
            </a:r>
            <a:r>
              <a:rPr lang="it-IT" sz="1600" dirty="0" smtClean="0"/>
              <a:t>Political Science</a:t>
            </a:r>
            <a:endParaRPr lang="it-IT" sz="1600" dirty="0"/>
          </a:p>
          <a:p>
            <a:r>
              <a:rPr lang="it-IT" sz="1600" dirty="0" smtClean="0">
                <a:hlinkClick r:id="rId2"/>
              </a:rPr>
              <a:t>mobility.politicalscience@unibo.it</a:t>
            </a:r>
            <a:r>
              <a:rPr lang="it-IT" sz="1600" dirty="0" smtClean="0"/>
              <a:t> </a:t>
            </a:r>
            <a:endParaRPr lang="it-IT" sz="1600" dirty="0"/>
          </a:p>
        </p:txBody>
      </p:sp>
    </p:spTree>
    <p:extLst>
      <p:ext uri="{BB962C8B-B14F-4D97-AF65-F5344CB8AC3E}">
        <p14:creationId xmlns:p14="http://schemas.microsoft.com/office/powerpoint/2010/main" val="3085230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b="1" dirty="0" smtClean="0">
                <a:solidFill>
                  <a:srgbClr val="FF0000"/>
                </a:solidFill>
                <a:latin typeface="Century Gothic" panose="020B0502020202020204" pitchFamily="34" charset="0"/>
              </a:rPr>
              <a:t>TIMETABLES</a:t>
            </a:r>
          </a:p>
        </p:txBody>
      </p:sp>
      <p:pic>
        <p:nvPicPr>
          <p:cNvPr id="40963"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950" y="1949450"/>
            <a:ext cx="8496300"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360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DA90817-D895-432C-9174-2CEFF7ECE63B}"/>
              </a:ext>
            </a:extLst>
          </p:cNvPr>
          <p:cNvSpPr>
            <a:spLocks noGrp="1"/>
          </p:cNvSpPr>
          <p:nvPr>
            <p:ph type="body" sz="quarter" idx="10"/>
          </p:nvPr>
        </p:nvSpPr>
        <p:spPr/>
        <p:txBody>
          <a:bodyPr/>
          <a:lstStyle/>
          <a:p>
            <a:r>
              <a:rPr lang="it-IT" dirty="0"/>
              <a:t>SOME USEFUL TIPS</a:t>
            </a:r>
          </a:p>
        </p:txBody>
      </p:sp>
      <p:sp>
        <p:nvSpPr>
          <p:cNvPr id="3" name="Segnaposto testo 2">
            <a:extLst>
              <a:ext uri="{FF2B5EF4-FFF2-40B4-BE49-F238E27FC236}">
                <a16:creationId xmlns:a16="http://schemas.microsoft.com/office/drawing/2014/main" id="{167B3261-6685-4EF7-8012-A8C9B02F5ABE}"/>
              </a:ext>
            </a:extLst>
          </p:cNvPr>
          <p:cNvSpPr>
            <a:spLocks noGrp="1"/>
          </p:cNvSpPr>
          <p:nvPr>
            <p:ph type="body" sz="quarter" idx="11"/>
          </p:nvPr>
        </p:nvSpPr>
        <p:spPr>
          <a:xfrm>
            <a:off x="395288" y="980729"/>
            <a:ext cx="7777112" cy="4968552"/>
          </a:xfrm>
        </p:spPr>
        <p:txBody>
          <a:bodyPr/>
          <a:lstStyle/>
          <a:p>
            <a:r>
              <a:rPr lang="en-US" dirty="0"/>
              <a:t>Keep in mind</a:t>
            </a:r>
            <a:r>
              <a:rPr lang="en-US" dirty="0" smtClean="0"/>
              <a:t>:</a:t>
            </a:r>
          </a:p>
          <a:p>
            <a:endParaRPr lang="en-US" dirty="0"/>
          </a:p>
          <a:p>
            <a:pPr marL="285750" indent="-285750">
              <a:buFont typeface="Wingdings" panose="05000000000000000000" pitchFamily="2" charset="2"/>
              <a:buChar char="q"/>
            </a:pPr>
            <a:r>
              <a:rPr lang="en-US" dirty="0"/>
              <a:t>Booking of lessons is NOT necessary</a:t>
            </a:r>
            <a:r>
              <a:rPr lang="en-US" dirty="0" smtClean="0"/>
              <a:t>.</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Lessons are in presence only</a:t>
            </a:r>
            <a:r>
              <a:rPr lang="en-US" dirty="0" smtClean="0"/>
              <a:t>.</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Most Political Science courses have no compulsory attendance</a:t>
            </a:r>
            <a:r>
              <a:rPr lang="en-US" dirty="0" smtClean="0"/>
              <a:t>.</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Timetables can be found in the course catalogue</a:t>
            </a:r>
            <a:r>
              <a:rPr lang="en-US" dirty="0" smtClean="0"/>
              <a:t>.</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You can attend lessons before check-in.</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To consult and download </a:t>
            </a:r>
            <a:r>
              <a:rPr lang="en-US" b="1" dirty="0"/>
              <a:t>teaching material </a:t>
            </a:r>
            <a:r>
              <a:rPr lang="en-US" dirty="0"/>
              <a:t>prepared by the Professors, you can use </a:t>
            </a:r>
            <a:r>
              <a:rPr lang="en-US" b="1" dirty="0" err="1"/>
              <a:t>Virtuale</a:t>
            </a:r>
            <a:r>
              <a:rPr lang="en-US" dirty="0"/>
              <a:t>: </a:t>
            </a:r>
            <a:r>
              <a:rPr lang="en-US" dirty="0">
                <a:hlinkClick r:id="rId2"/>
              </a:rPr>
              <a:t>https://virtuale.unibo.it/</a:t>
            </a:r>
            <a:r>
              <a:rPr lang="en-US" dirty="0"/>
              <a:t>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endParaRPr lang="it-IT" dirty="0"/>
          </a:p>
        </p:txBody>
      </p:sp>
    </p:spTree>
    <p:extLst>
      <p:ext uri="{BB962C8B-B14F-4D97-AF65-F5344CB8AC3E}">
        <p14:creationId xmlns:p14="http://schemas.microsoft.com/office/powerpoint/2010/main" val="790404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DA90817-D895-432C-9174-2CEFF7ECE63B}"/>
              </a:ext>
            </a:extLst>
          </p:cNvPr>
          <p:cNvSpPr>
            <a:spLocks noGrp="1"/>
          </p:cNvSpPr>
          <p:nvPr>
            <p:ph type="body" sz="quarter" idx="10"/>
          </p:nvPr>
        </p:nvSpPr>
        <p:spPr/>
        <p:txBody>
          <a:bodyPr/>
          <a:lstStyle/>
          <a:p>
            <a:r>
              <a:rPr lang="it-IT" dirty="0"/>
              <a:t>ITALIAN LANGUAGE OPPORTUNITIES</a:t>
            </a:r>
          </a:p>
        </p:txBody>
      </p:sp>
      <p:sp>
        <p:nvSpPr>
          <p:cNvPr id="3" name="Segnaposto testo 2">
            <a:extLst>
              <a:ext uri="{FF2B5EF4-FFF2-40B4-BE49-F238E27FC236}">
                <a16:creationId xmlns:a16="http://schemas.microsoft.com/office/drawing/2014/main" id="{167B3261-6685-4EF7-8012-A8C9B02F5ABE}"/>
              </a:ext>
            </a:extLst>
          </p:cNvPr>
          <p:cNvSpPr>
            <a:spLocks noGrp="1"/>
          </p:cNvSpPr>
          <p:nvPr>
            <p:ph type="body" sz="quarter" idx="11"/>
          </p:nvPr>
        </p:nvSpPr>
        <p:spPr>
          <a:xfrm>
            <a:off x="395288" y="980729"/>
            <a:ext cx="7489080" cy="4968552"/>
          </a:xfrm>
        </p:spPr>
        <p:txBody>
          <a:bodyPr/>
          <a:lstStyle/>
          <a:p>
            <a:r>
              <a:rPr lang="en-US" dirty="0"/>
              <a:t>The University of Bologna gives you some opportunities to </a:t>
            </a:r>
            <a:r>
              <a:rPr lang="en-US" b="1" dirty="0"/>
              <a:t>improve your Italian</a:t>
            </a:r>
            <a:r>
              <a:rPr lang="en-US" dirty="0"/>
              <a:t>:</a:t>
            </a:r>
          </a:p>
          <a:p>
            <a:endParaRPr lang="en-US" dirty="0"/>
          </a:p>
          <a:p>
            <a:pPr marL="285750" indent="-285750">
              <a:buFont typeface="Wingdings" panose="05000000000000000000" pitchFamily="2" charset="2"/>
              <a:buChar char="q"/>
            </a:pPr>
            <a:r>
              <a:rPr lang="en-US" dirty="0">
                <a:hlinkClick r:id="rId3"/>
              </a:rPr>
              <a:t>ICON online self-study L2 Italian courses </a:t>
            </a:r>
            <a:r>
              <a:rPr lang="en-US" dirty="0"/>
              <a:t>for CEFR levels A1, A2, B1, B2, C1, free of charge</a:t>
            </a:r>
          </a:p>
          <a:p>
            <a:pPr marL="285750" indent="-285750">
              <a:buFont typeface="Wingdings" panose="05000000000000000000" pitchFamily="2" charset="2"/>
              <a:buChar char="q"/>
            </a:pPr>
            <a:r>
              <a:rPr lang="en-US" dirty="0"/>
              <a:t>an L2 Italian MOOC on the </a:t>
            </a:r>
            <a:r>
              <a:rPr lang="en-US" dirty="0">
                <a:hlinkClick r:id="rId4"/>
              </a:rPr>
              <a:t>Unibook platform </a:t>
            </a:r>
            <a:r>
              <a:rPr lang="en-US" dirty="0"/>
              <a:t>for beginners (select course: Modern Languages ITA101)</a:t>
            </a:r>
          </a:p>
          <a:p>
            <a:pPr marL="285750" indent="-285750">
              <a:buFont typeface="Wingdings" panose="05000000000000000000" pitchFamily="2" charset="2"/>
              <a:buChar char="q"/>
            </a:pPr>
            <a:r>
              <a:rPr lang="en-US" dirty="0"/>
              <a:t>Italian courses at the University Language Center (CLA) for international students in the first and second semester. Exchange students can attend one course free of charge. </a:t>
            </a:r>
          </a:p>
          <a:p>
            <a:pPr marL="285750" indent="-285750">
              <a:buFont typeface="Wingdings" panose="05000000000000000000" pitchFamily="2" charset="2"/>
              <a:buChar char="q"/>
            </a:pPr>
            <a:r>
              <a:rPr lang="en-US" dirty="0">
                <a:hlinkClick r:id="rId5"/>
              </a:rPr>
              <a:t>Italian courses at the University Language Center </a:t>
            </a:r>
            <a:r>
              <a:rPr lang="en-US" dirty="0"/>
              <a:t>(CLA) for international students (learners). Please check the dedicated calendar: enrollment dates are from 30/08/2023 at 10:00 to 18/09/2023 at 15:00 on a first-come, first-served basis.</a:t>
            </a:r>
          </a:p>
          <a:p>
            <a:pPr marL="285750" indent="-285750">
              <a:buFont typeface="Wingdings" panose="05000000000000000000" pitchFamily="2" charset="2"/>
              <a:buChar char="q"/>
            </a:pPr>
            <a:endParaRPr lang="en-US" dirty="0"/>
          </a:p>
          <a:p>
            <a:r>
              <a:rPr lang="en-US" dirty="0"/>
              <a:t>For information on foreign language courses and modules, </a:t>
            </a:r>
            <a:r>
              <a:rPr lang="en-US" dirty="0" err="1"/>
              <a:t>idoneità</a:t>
            </a:r>
            <a:r>
              <a:rPr lang="en-US" dirty="0"/>
              <a:t> </a:t>
            </a:r>
            <a:r>
              <a:rPr lang="en-US" dirty="0" err="1"/>
              <a:t>linguistiche</a:t>
            </a:r>
            <a:r>
              <a:rPr lang="en-US" dirty="0"/>
              <a:t>, language tests at the Bologna campus: </a:t>
            </a:r>
            <a:r>
              <a:rPr lang="en-US" dirty="0">
                <a:hlinkClick r:id="rId6"/>
              </a:rPr>
              <a:t>cla.bo-segreteria@unibo.it</a:t>
            </a:r>
            <a:r>
              <a:rPr lang="en-US" dirty="0"/>
              <a:t>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endParaRPr lang="it-IT" dirty="0"/>
          </a:p>
        </p:txBody>
      </p:sp>
    </p:spTree>
    <p:extLst>
      <p:ext uri="{BB962C8B-B14F-4D97-AF65-F5344CB8AC3E}">
        <p14:creationId xmlns:p14="http://schemas.microsoft.com/office/powerpoint/2010/main" val="1451024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F5C9ED6E-7FD6-426F-B2AC-4727D7D07361}"/>
              </a:ext>
            </a:extLst>
          </p:cNvPr>
          <p:cNvSpPr>
            <a:spLocks noGrp="1"/>
          </p:cNvSpPr>
          <p:nvPr>
            <p:ph type="body" sz="quarter" idx="10"/>
          </p:nvPr>
        </p:nvSpPr>
        <p:spPr>
          <a:xfrm>
            <a:off x="539551" y="391542"/>
            <a:ext cx="8943845" cy="648071"/>
          </a:xfrm>
        </p:spPr>
        <p:txBody>
          <a:bodyPr lIns="91440" tIns="45720" rIns="91440" bIns="45720" anchor="t"/>
          <a:lstStyle/>
          <a:p>
            <a:r>
              <a:rPr lang="it-IT" dirty="0">
                <a:latin typeface="Century Gothic"/>
              </a:rPr>
              <a:t>APP MYUNIBO</a:t>
            </a:r>
            <a:endParaRPr lang="it-IT" dirty="0"/>
          </a:p>
        </p:txBody>
      </p:sp>
      <p:sp>
        <p:nvSpPr>
          <p:cNvPr id="3" name="Segnaposto testo 2">
            <a:extLst>
              <a:ext uri="{FF2B5EF4-FFF2-40B4-BE49-F238E27FC236}">
                <a16:creationId xmlns:a16="http://schemas.microsoft.com/office/drawing/2014/main" id="{77F48542-CABB-4343-BD0E-ABA81C54D8EB}"/>
              </a:ext>
            </a:extLst>
          </p:cNvPr>
          <p:cNvSpPr>
            <a:spLocks noGrp="1"/>
          </p:cNvSpPr>
          <p:nvPr>
            <p:ph type="body" sz="quarter" idx="11"/>
          </p:nvPr>
        </p:nvSpPr>
        <p:spPr>
          <a:xfrm>
            <a:off x="539551" y="836713"/>
            <a:ext cx="8208913" cy="3592686"/>
          </a:xfrm>
        </p:spPr>
        <p:txBody>
          <a:bodyPr lIns="91440" tIns="45720" rIns="91440" bIns="45720" anchor="t"/>
          <a:lstStyle/>
          <a:p>
            <a:r>
              <a:rPr lang="it-IT" sz="1600" b="1" dirty="0" err="1">
                <a:latin typeface="Century Gothic"/>
              </a:rPr>
              <a:t>MyUniBo</a:t>
            </a:r>
            <a:r>
              <a:rPr lang="it-IT" sz="1600" dirty="0">
                <a:latin typeface="Century Gothic"/>
              </a:rPr>
              <a:t> </a:t>
            </a:r>
            <a:r>
              <a:rPr lang="it-IT" sz="1600" dirty="0" err="1">
                <a:latin typeface="Century Gothic"/>
              </a:rPr>
              <a:t>is</a:t>
            </a:r>
            <a:r>
              <a:rPr lang="it-IT" sz="1600" dirty="0">
                <a:latin typeface="Century Gothic"/>
              </a:rPr>
              <a:t> </a:t>
            </a:r>
            <a:r>
              <a:rPr lang="it-IT" sz="1600" dirty="0" err="1">
                <a:latin typeface="Century Gothic"/>
              </a:rPr>
              <a:t>useful</a:t>
            </a:r>
            <a:r>
              <a:rPr lang="it-IT" sz="1600" dirty="0">
                <a:latin typeface="Century Gothic"/>
              </a:rPr>
              <a:t> for the international </a:t>
            </a:r>
            <a:r>
              <a:rPr lang="it-IT" sz="1600" dirty="0" err="1">
                <a:latin typeface="Century Gothic"/>
              </a:rPr>
              <a:t>students</a:t>
            </a:r>
            <a:r>
              <a:rPr lang="it-IT" sz="1600" dirty="0">
                <a:latin typeface="Century Gothic"/>
              </a:rPr>
              <a:t> in order </a:t>
            </a:r>
            <a:r>
              <a:rPr lang="it-IT" sz="1600" b="1" dirty="0">
                <a:latin typeface="Century Gothic"/>
              </a:rPr>
              <a:t>to access </a:t>
            </a:r>
            <a:r>
              <a:rPr lang="it-IT" sz="1600" b="1" dirty="0" err="1">
                <a:latin typeface="Century Gothic"/>
              </a:rPr>
              <a:t>quickly</a:t>
            </a:r>
            <a:r>
              <a:rPr lang="it-IT" sz="1600" dirty="0">
                <a:latin typeface="Century Gothic"/>
              </a:rPr>
              <a:t> to </a:t>
            </a:r>
            <a:r>
              <a:rPr lang="it-IT" sz="1600" dirty="0" err="1">
                <a:latin typeface="Century Gothic"/>
              </a:rPr>
              <a:t>their</a:t>
            </a:r>
            <a:r>
              <a:rPr lang="it-IT" sz="1600" dirty="0">
                <a:latin typeface="Century Gothic"/>
              </a:rPr>
              <a:t> personal </a:t>
            </a:r>
            <a:r>
              <a:rPr lang="it-IT" sz="1600" dirty="0" err="1">
                <a:latin typeface="Century Gothic"/>
              </a:rPr>
              <a:t>informations</a:t>
            </a:r>
            <a:r>
              <a:rPr lang="it-IT" sz="1600" dirty="0">
                <a:latin typeface="Century Gothic"/>
              </a:rPr>
              <a:t> </a:t>
            </a:r>
            <a:r>
              <a:rPr lang="it-IT" sz="1600" dirty="0" err="1">
                <a:latin typeface="Century Gothic"/>
              </a:rPr>
              <a:t>related</a:t>
            </a:r>
            <a:r>
              <a:rPr lang="it-IT" sz="1600" dirty="0">
                <a:latin typeface="Century Gothic"/>
              </a:rPr>
              <a:t> to </a:t>
            </a:r>
            <a:r>
              <a:rPr lang="it-IT" sz="1600" dirty="0" err="1">
                <a:latin typeface="Century Gothic"/>
              </a:rPr>
              <a:t>their</a:t>
            </a:r>
            <a:r>
              <a:rPr lang="it-IT" sz="1600" dirty="0">
                <a:latin typeface="Century Gothic"/>
              </a:rPr>
              <a:t> </a:t>
            </a:r>
            <a:r>
              <a:rPr lang="it-IT" sz="1600" dirty="0" err="1">
                <a:latin typeface="Century Gothic"/>
              </a:rPr>
              <a:t>experience</a:t>
            </a:r>
            <a:r>
              <a:rPr lang="it-IT" sz="1600" dirty="0">
                <a:latin typeface="Century Gothic"/>
              </a:rPr>
              <a:t> </a:t>
            </a:r>
            <a:r>
              <a:rPr lang="it-IT" sz="1600" dirty="0" err="1">
                <a:latin typeface="Century Gothic"/>
              </a:rPr>
              <a:t>at</a:t>
            </a:r>
            <a:r>
              <a:rPr lang="it-IT" sz="1600" dirty="0">
                <a:latin typeface="Century Gothic"/>
              </a:rPr>
              <a:t> </a:t>
            </a:r>
            <a:r>
              <a:rPr lang="it-IT" sz="1600" dirty="0" err="1">
                <a:latin typeface="Century Gothic"/>
              </a:rPr>
              <a:t>Unibo</a:t>
            </a:r>
            <a:r>
              <a:rPr lang="it-IT" sz="1600" dirty="0">
                <a:latin typeface="Century Gothic"/>
              </a:rPr>
              <a:t>. </a:t>
            </a:r>
            <a:endParaRPr lang="it-IT" sz="1600" dirty="0"/>
          </a:p>
          <a:p>
            <a:r>
              <a:rPr lang="it-IT" sz="1600" b="1" dirty="0" err="1">
                <a:latin typeface="Century Gothic"/>
              </a:rPr>
              <a:t>After</a:t>
            </a:r>
            <a:r>
              <a:rPr lang="it-IT" sz="1600" b="1" dirty="0">
                <a:latin typeface="Century Gothic"/>
              </a:rPr>
              <a:t> the login </a:t>
            </a:r>
            <a:r>
              <a:rPr lang="it-IT" sz="1600" b="1" dirty="0" err="1">
                <a:latin typeface="Century Gothic"/>
              </a:rPr>
              <a:t>through</a:t>
            </a:r>
            <a:r>
              <a:rPr lang="it-IT" sz="1600" b="1" dirty="0">
                <a:latin typeface="Century Gothic"/>
              </a:rPr>
              <a:t> the </a:t>
            </a:r>
            <a:r>
              <a:rPr lang="it-IT" sz="1600" b="1" dirty="0" err="1">
                <a:latin typeface="Century Gothic"/>
              </a:rPr>
              <a:t>official</a:t>
            </a:r>
            <a:r>
              <a:rPr lang="it-IT" sz="1600" b="1" dirty="0">
                <a:latin typeface="Century Gothic"/>
              </a:rPr>
              <a:t> </a:t>
            </a:r>
            <a:r>
              <a:rPr lang="it-IT" sz="1600" b="1" dirty="0" err="1">
                <a:latin typeface="Century Gothic"/>
              </a:rPr>
              <a:t>credentials</a:t>
            </a:r>
            <a:r>
              <a:rPr lang="it-IT" sz="1600" dirty="0">
                <a:latin typeface="Century Gothic"/>
              </a:rPr>
              <a:t> (</a:t>
            </a:r>
            <a:r>
              <a:rPr lang="it-IT" sz="1600" dirty="0">
                <a:latin typeface="Century Gothic"/>
                <a:hlinkClick r:id="rId2"/>
              </a:rPr>
              <a:t>name.surname@studio.unibo.it</a:t>
            </a:r>
            <a:r>
              <a:rPr lang="it-IT" sz="1600" dirty="0">
                <a:latin typeface="Century Gothic"/>
              </a:rPr>
              <a:t> and password), </a:t>
            </a:r>
            <a:r>
              <a:rPr lang="it-IT" sz="1600" dirty="0" err="1">
                <a:latin typeface="Century Gothic"/>
              </a:rPr>
              <a:t>it</a:t>
            </a:r>
            <a:r>
              <a:rPr lang="it-IT" sz="1600" dirty="0">
                <a:latin typeface="Century Gothic"/>
              </a:rPr>
              <a:t> </a:t>
            </a:r>
            <a:r>
              <a:rPr lang="it-IT" sz="1600" dirty="0" err="1">
                <a:latin typeface="Century Gothic"/>
              </a:rPr>
              <a:t>is</a:t>
            </a:r>
            <a:r>
              <a:rPr lang="it-IT" sz="1600" dirty="0">
                <a:latin typeface="Century Gothic"/>
              </a:rPr>
              <a:t> </a:t>
            </a:r>
            <a:r>
              <a:rPr lang="it-IT" sz="1600" dirty="0" err="1">
                <a:latin typeface="Century Gothic"/>
              </a:rPr>
              <a:t>possible</a:t>
            </a:r>
            <a:r>
              <a:rPr lang="it-IT" sz="1600" dirty="0">
                <a:latin typeface="Century Gothic"/>
              </a:rPr>
              <a:t> to </a:t>
            </a:r>
            <a:r>
              <a:rPr lang="it-IT" sz="1600" dirty="0" err="1">
                <a:latin typeface="Century Gothic"/>
              </a:rPr>
              <a:t>visualize</a:t>
            </a:r>
            <a:r>
              <a:rPr lang="it-IT" sz="1600" dirty="0">
                <a:latin typeface="Century Gothic"/>
              </a:rPr>
              <a:t>: </a:t>
            </a:r>
            <a:endParaRPr lang="it-IT" dirty="0"/>
          </a:p>
          <a:p>
            <a:endParaRPr lang="it-IT" sz="1600" dirty="0">
              <a:latin typeface="Century Gothic"/>
            </a:endParaRPr>
          </a:p>
          <a:p>
            <a:r>
              <a:rPr lang="it-IT" sz="1600" dirty="0">
                <a:latin typeface="Century Gothic"/>
              </a:rPr>
              <a:t>1) </a:t>
            </a:r>
            <a:r>
              <a:rPr lang="it-IT" sz="1600" b="1" dirty="0">
                <a:latin typeface="Century Gothic"/>
              </a:rPr>
              <a:t>study plan</a:t>
            </a:r>
            <a:r>
              <a:rPr lang="it-IT" sz="1600" dirty="0">
                <a:latin typeface="Century Gothic"/>
              </a:rPr>
              <a:t> with the </a:t>
            </a:r>
            <a:r>
              <a:rPr lang="it-IT" sz="1600" dirty="0" err="1">
                <a:latin typeface="Century Gothic"/>
              </a:rPr>
              <a:t>subjects</a:t>
            </a:r>
            <a:r>
              <a:rPr lang="it-IT" sz="1600" dirty="0">
                <a:latin typeface="Century Gothic"/>
              </a:rPr>
              <a:t> </a:t>
            </a:r>
            <a:r>
              <a:rPr lang="it-IT" sz="1600" dirty="0" err="1">
                <a:latin typeface="Century Gothic"/>
              </a:rPr>
              <a:t>chosen</a:t>
            </a:r>
            <a:r>
              <a:rPr lang="it-IT" sz="1600" dirty="0">
                <a:latin typeface="Century Gothic"/>
              </a:rPr>
              <a:t> in the LA (</a:t>
            </a:r>
            <a:r>
              <a:rPr lang="it-IT" sz="1600" i="1" dirty="0" err="1">
                <a:latin typeface="Century Gothic"/>
              </a:rPr>
              <a:t>my</a:t>
            </a:r>
            <a:r>
              <a:rPr lang="it-IT" sz="1600" i="1" dirty="0">
                <a:latin typeface="Century Gothic"/>
              </a:rPr>
              <a:t> study plan</a:t>
            </a:r>
            <a:r>
              <a:rPr lang="it-IT" sz="1600" dirty="0">
                <a:latin typeface="Century Gothic"/>
              </a:rPr>
              <a:t>); </a:t>
            </a:r>
            <a:endParaRPr lang="it-IT" dirty="0"/>
          </a:p>
          <a:p>
            <a:endParaRPr lang="it-IT" sz="1600" dirty="0">
              <a:latin typeface="Century Gothic"/>
            </a:endParaRPr>
          </a:p>
          <a:p>
            <a:r>
              <a:rPr lang="it-IT" sz="1600" dirty="0">
                <a:latin typeface="Century Gothic"/>
              </a:rPr>
              <a:t>2) </a:t>
            </a:r>
            <a:r>
              <a:rPr lang="it-IT" sz="1600" b="1" dirty="0" err="1">
                <a:latin typeface="Century Gothic"/>
              </a:rPr>
              <a:t>dates</a:t>
            </a:r>
            <a:r>
              <a:rPr lang="it-IT" sz="1600" b="1" dirty="0">
                <a:latin typeface="Century Gothic"/>
              </a:rPr>
              <a:t> </a:t>
            </a:r>
            <a:r>
              <a:rPr lang="it-IT" sz="1600" dirty="0">
                <a:latin typeface="Century Gothic"/>
              </a:rPr>
              <a:t>and </a:t>
            </a:r>
            <a:r>
              <a:rPr lang="it-IT" sz="1600" b="1" dirty="0">
                <a:latin typeface="Century Gothic"/>
              </a:rPr>
              <a:t>booking </a:t>
            </a:r>
            <a:r>
              <a:rPr lang="it-IT" sz="1600" dirty="0">
                <a:latin typeface="Century Gothic"/>
              </a:rPr>
              <a:t>of the </a:t>
            </a:r>
            <a:r>
              <a:rPr lang="it-IT" sz="1600" dirty="0" err="1">
                <a:latin typeface="Century Gothic"/>
              </a:rPr>
              <a:t>next</a:t>
            </a:r>
            <a:r>
              <a:rPr lang="it-IT" sz="1600" dirty="0">
                <a:latin typeface="Century Gothic"/>
              </a:rPr>
              <a:t> </a:t>
            </a:r>
            <a:r>
              <a:rPr lang="it-IT" sz="1600" b="1" dirty="0" err="1">
                <a:latin typeface="Century Gothic"/>
              </a:rPr>
              <a:t>exams</a:t>
            </a:r>
            <a:r>
              <a:rPr lang="it-IT" sz="1600" b="1" dirty="0">
                <a:latin typeface="Century Gothic"/>
              </a:rPr>
              <a:t> </a:t>
            </a:r>
            <a:r>
              <a:rPr lang="it-IT" sz="1600" dirty="0">
                <a:latin typeface="Century Gothic"/>
              </a:rPr>
              <a:t>(</a:t>
            </a:r>
            <a:r>
              <a:rPr lang="it-IT" sz="1600" i="1" dirty="0">
                <a:latin typeface="Century Gothic"/>
              </a:rPr>
              <a:t>plan </a:t>
            </a:r>
            <a:r>
              <a:rPr lang="it-IT" sz="1600" i="1" dirty="0" err="1">
                <a:latin typeface="Century Gothic"/>
              </a:rPr>
              <a:t>my</a:t>
            </a:r>
            <a:r>
              <a:rPr lang="it-IT" sz="1600" i="1" dirty="0">
                <a:latin typeface="Century Gothic"/>
              </a:rPr>
              <a:t> </a:t>
            </a:r>
            <a:r>
              <a:rPr lang="it-IT" sz="1600" i="1" dirty="0" err="1">
                <a:latin typeface="Century Gothic"/>
              </a:rPr>
              <a:t>exams</a:t>
            </a:r>
            <a:r>
              <a:rPr lang="it-IT" sz="1600" dirty="0">
                <a:latin typeface="Century Gothic"/>
              </a:rPr>
              <a:t>);</a:t>
            </a:r>
            <a:endParaRPr lang="it-IT" dirty="0"/>
          </a:p>
          <a:p>
            <a:endParaRPr lang="it-IT" sz="1600" dirty="0">
              <a:latin typeface="Century Gothic"/>
            </a:endParaRPr>
          </a:p>
          <a:p>
            <a:r>
              <a:rPr lang="it-IT" sz="1600" dirty="0">
                <a:latin typeface="Century Gothic"/>
              </a:rPr>
              <a:t>3) a </a:t>
            </a:r>
            <a:r>
              <a:rPr lang="it-IT" sz="1600" b="1" dirty="0" err="1">
                <a:latin typeface="Century Gothic"/>
              </a:rPr>
              <a:t>reminder</a:t>
            </a:r>
            <a:r>
              <a:rPr lang="it-IT" sz="1600" b="1" dirty="0">
                <a:latin typeface="Century Gothic"/>
              </a:rPr>
              <a:t> </a:t>
            </a:r>
            <a:r>
              <a:rPr lang="it-IT" sz="1600" dirty="0">
                <a:latin typeface="Century Gothic"/>
              </a:rPr>
              <a:t>of the day of the </a:t>
            </a:r>
            <a:r>
              <a:rPr lang="it-IT" sz="1600" dirty="0" err="1">
                <a:latin typeface="Century Gothic"/>
              </a:rPr>
              <a:t>exams</a:t>
            </a:r>
            <a:r>
              <a:rPr lang="it-IT" sz="1600" dirty="0">
                <a:latin typeface="Century Gothic"/>
              </a:rPr>
              <a:t> (</a:t>
            </a:r>
            <a:r>
              <a:rPr lang="it-IT" sz="1600" i="1" dirty="0" err="1">
                <a:latin typeface="Century Gothic"/>
              </a:rPr>
              <a:t>calendar</a:t>
            </a:r>
            <a:r>
              <a:rPr lang="it-IT" sz="1600" dirty="0">
                <a:latin typeface="Century Gothic"/>
              </a:rPr>
              <a:t>); </a:t>
            </a:r>
            <a:endParaRPr lang="it-IT" dirty="0"/>
          </a:p>
          <a:p>
            <a:endParaRPr lang="it-IT" sz="1600" dirty="0">
              <a:latin typeface="Century Gothic"/>
            </a:endParaRPr>
          </a:p>
          <a:p>
            <a:r>
              <a:rPr lang="it-IT" sz="1600" dirty="0">
                <a:latin typeface="Century Gothic"/>
              </a:rPr>
              <a:t>4) the </a:t>
            </a:r>
            <a:r>
              <a:rPr lang="it-IT" sz="1600" b="1" dirty="0">
                <a:latin typeface="Century Gothic"/>
              </a:rPr>
              <a:t>schedule </a:t>
            </a:r>
            <a:r>
              <a:rPr lang="it-IT" sz="1600" dirty="0">
                <a:latin typeface="Century Gothic"/>
              </a:rPr>
              <a:t>of </a:t>
            </a:r>
            <a:r>
              <a:rPr lang="it-IT" sz="1600" dirty="0" err="1">
                <a:latin typeface="Century Gothic"/>
              </a:rPr>
              <a:t>each</a:t>
            </a:r>
            <a:r>
              <a:rPr lang="it-IT" sz="1600" dirty="0">
                <a:latin typeface="Century Gothic"/>
              </a:rPr>
              <a:t> </a:t>
            </a:r>
            <a:r>
              <a:rPr lang="it-IT" sz="1600" dirty="0" err="1">
                <a:latin typeface="Century Gothic"/>
              </a:rPr>
              <a:t>lessons</a:t>
            </a:r>
            <a:r>
              <a:rPr lang="it-IT" sz="1600" dirty="0">
                <a:latin typeface="Century Gothic"/>
              </a:rPr>
              <a:t> with the class (</a:t>
            </a:r>
            <a:r>
              <a:rPr lang="it-IT" sz="1600" i="1" dirty="0">
                <a:latin typeface="Century Gothic"/>
              </a:rPr>
              <a:t>class schedule</a:t>
            </a:r>
            <a:r>
              <a:rPr lang="it-IT" sz="1600" dirty="0">
                <a:latin typeface="Century Gothic"/>
              </a:rPr>
              <a:t>); </a:t>
            </a:r>
            <a:endParaRPr lang="it-IT" dirty="0"/>
          </a:p>
          <a:p>
            <a:endParaRPr lang="it-IT" sz="1600" dirty="0">
              <a:latin typeface="Century Gothic"/>
            </a:endParaRPr>
          </a:p>
          <a:p>
            <a:r>
              <a:rPr lang="it-IT" sz="1600" dirty="0">
                <a:latin typeface="Century Gothic"/>
              </a:rPr>
              <a:t>5) </a:t>
            </a:r>
            <a:r>
              <a:rPr lang="it-IT" sz="1600" dirty="0" err="1">
                <a:latin typeface="Century Gothic"/>
              </a:rPr>
              <a:t>useful</a:t>
            </a:r>
            <a:r>
              <a:rPr lang="it-IT" sz="1600" dirty="0">
                <a:latin typeface="Century Gothic"/>
              </a:rPr>
              <a:t> </a:t>
            </a:r>
            <a:r>
              <a:rPr lang="it-IT" sz="1600" b="1" dirty="0" err="1">
                <a:latin typeface="Century Gothic"/>
              </a:rPr>
              <a:t>contacts</a:t>
            </a:r>
            <a:r>
              <a:rPr lang="it-IT" sz="1600" dirty="0">
                <a:latin typeface="Century Gothic"/>
              </a:rPr>
              <a:t>, like mail </a:t>
            </a:r>
            <a:r>
              <a:rPr lang="it-IT" sz="1600" dirty="0" err="1">
                <a:latin typeface="Century Gothic"/>
              </a:rPr>
              <a:t>addresses</a:t>
            </a:r>
            <a:r>
              <a:rPr lang="it-IT" sz="1600" dirty="0">
                <a:latin typeface="Century Gothic"/>
              </a:rPr>
              <a:t> or phone </a:t>
            </a:r>
            <a:r>
              <a:rPr lang="it-IT" sz="1600" dirty="0" err="1">
                <a:latin typeface="Century Gothic"/>
              </a:rPr>
              <a:t>numbers</a:t>
            </a:r>
            <a:r>
              <a:rPr lang="it-IT" sz="1600" dirty="0">
                <a:latin typeface="Century Gothic"/>
              </a:rPr>
              <a:t> </a:t>
            </a:r>
            <a:endParaRPr lang="it-IT" dirty="0"/>
          </a:p>
          <a:p>
            <a:r>
              <a:rPr lang="it-IT" sz="1600" dirty="0">
                <a:latin typeface="Century Gothic"/>
              </a:rPr>
              <a:t>for </a:t>
            </a:r>
            <a:r>
              <a:rPr lang="it-IT" sz="1600" dirty="0" err="1">
                <a:latin typeface="Century Gothic"/>
              </a:rPr>
              <a:t>each</a:t>
            </a:r>
            <a:r>
              <a:rPr lang="it-IT" sz="1600" dirty="0">
                <a:latin typeface="Century Gothic"/>
              </a:rPr>
              <a:t> </a:t>
            </a:r>
            <a:r>
              <a:rPr lang="it-IT" sz="1600" dirty="0" err="1">
                <a:latin typeface="Century Gothic"/>
              </a:rPr>
              <a:t>necessity</a:t>
            </a:r>
            <a:r>
              <a:rPr lang="it-IT" sz="1600" dirty="0">
                <a:latin typeface="Century Gothic"/>
              </a:rPr>
              <a:t> (</a:t>
            </a:r>
            <a:r>
              <a:rPr lang="it-IT" sz="1600" i="1" dirty="0" err="1">
                <a:latin typeface="Century Gothic"/>
              </a:rPr>
              <a:t>contacts</a:t>
            </a:r>
            <a:r>
              <a:rPr lang="it-IT" sz="1600" dirty="0">
                <a:latin typeface="Century Gothic"/>
              </a:rPr>
              <a:t>); </a:t>
            </a:r>
            <a:endParaRPr lang="it-IT" dirty="0"/>
          </a:p>
          <a:p>
            <a:endParaRPr lang="it-IT" sz="1600" dirty="0">
              <a:latin typeface="Century Gothic"/>
            </a:endParaRPr>
          </a:p>
          <a:p>
            <a:r>
              <a:rPr lang="it-IT" sz="1600" dirty="0">
                <a:latin typeface="Century Gothic"/>
              </a:rPr>
              <a:t>6) the </a:t>
            </a:r>
            <a:r>
              <a:rPr lang="it-IT" sz="1600" dirty="0" err="1">
                <a:latin typeface="Century Gothic"/>
              </a:rPr>
              <a:t>diagrams</a:t>
            </a:r>
            <a:r>
              <a:rPr lang="it-IT" sz="1600" dirty="0">
                <a:latin typeface="Century Gothic"/>
              </a:rPr>
              <a:t> </a:t>
            </a:r>
            <a:r>
              <a:rPr lang="it-IT" sz="1600" dirty="0" err="1">
                <a:latin typeface="Century Gothic"/>
              </a:rPr>
              <a:t>useful</a:t>
            </a:r>
            <a:r>
              <a:rPr lang="it-IT" sz="1600" dirty="0">
                <a:latin typeface="Century Gothic"/>
              </a:rPr>
              <a:t> to show the </a:t>
            </a:r>
            <a:r>
              <a:rPr lang="it-IT" sz="1600" b="1" dirty="0">
                <a:latin typeface="Century Gothic"/>
              </a:rPr>
              <a:t>progress </a:t>
            </a:r>
            <a:r>
              <a:rPr lang="it-IT" sz="1600" dirty="0">
                <a:latin typeface="Century Gothic"/>
              </a:rPr>
              <a:t>of the </a:t>
            </a:r>
            <a:r>
              <a:rPr lang="it-IT" sz="1600" dirty="0" err="1">
                <a:latin typeface="Century Gothic"/>
              </a:rPr>
              <a:t>students</a:t>
            </a:r>
            <a:r>
              <a:rPr lang="it-IT" sz="1600" dirty="0">
                <a:latin typeface="Century Gothic"/>
              </a:rPr>
              <a:t> </a:t>
            </a:r>
            <a:endParaRPr lang="it-IT" dirty="0"/>
          </a:p>
          <a:p>
            <a:r>
              <a:rPr lang="it-IT" sz="1600" dirty="0" err="1">
                <a:latin typeface="Century Gothic"/>
              </a:rPr>
              <a:t>according</a:t>
            </a:r>
            <a:r>
              <a:rPr lang="it-IT" sz="1600" dirty="0">
                <a:latin typeface="Century Gothic"/>
              </a:rPr>
              <a:t> to </a:t>
            </a:r>
            <a:r>
              <a:rPr lang="it-IT" sz="1600" dirty="0" err="1">
                <a:latin typeface="Century Gothic"/>
              </a:rPr>
              <a:t>their</a:t>
            </a:r>
            <a:r>
              <a:rPr lang="it-IT" sz="1600" dirty="0">
                <a:latin typeface="Century Gothic"/>
              </a:rPr>
              <a:t> personal </a:t>
            </a:r>
            <a:r>
              <a:rPr lang="it-IT" sz="1600" dirty="0" err="1">
                <a:latin typeface="Century Gothic"/>
              </a:rPr>
              <a:t>grades</a:t>
            </a:r>
            <a:r>
              <a:rPr lang="it-IT" sz="1600" dirty="0">
                <a:latin typeface="Century Gothic"/>
              </a:rPr>
              <a:t> (</a:t>
            </a:r>
            <a:r>
              <a:rPr lang="it-IT" sz="1600" i="1" dirty="0" err="1">
                <a:latin typeface="Century Gothic"/>
              </a:rPr>
              <a:t>statistics</a:t>
            </a:r>
            <a:r>
              <a:rPr lang="it-IT" sz="1600" dirty="0">
                <a:latin typeface="Century Gothic"/>
              </a:rPr>
              <a:t>).  </a:t>
            </a:r>
            <a:endParaRPr lang="it-IT" dirty="0"/>
          </a:p>
          <a:p>
            <a:endParaRPr lang="it-IT" dirty="0">
              <a:latin typeface="Century Gothic"/>
            </a:endParaRPr>
          </a:p>
        </p:txBody>
      </p:sp>
      <p:pic>
        <p:nvPicPr>
          <p:cNvPr id="4" name="Immagine 4" descr="Immagine che contiene testo, bigliettodavisita, grafica vettoriale&#10;&#10;Descrizione generata automaticamente">
            <a:extLst>
              <a:ext uri="{FF2B5EF4-FFF2-40B4-BE49-F238E27FC236}">
                <a16:creationId xmlns:a16="http://schemas.microsoft.com/office/drawing/2014/main" id="{2B264991-0B3D-4760-9661-727B3E751341}"/>
              </a:ext>
            </a:extLst>
          </p:cNvPr>
          <p:cNvPicPr>
            <a:picLocks noChangeAspect="1"/>
          </p:cNvPicPr>
          <p:nvPr/>
        </p:nvPicPr>
        <p:blipFill>
          <a:blip r:embed="rId3"/>
          <a:stretch>
            <a:fillRect/>
          </a:stretch>
        </p:blipFill>
        <p:spPr>
          <a:xfrm>
            <a:off x="7006390" y="2708919"/>
            <a:ext cx="2137609" cy="4137393"/>
          </a:xfrm>
          <a:prstGeom prst="rect">
            <a:avLst/>
          </a:prstGeom>
        </p:spPr>
      </p:pic>
    </p:spTree>
    <p:extLst>
      <p:ext uri="{BB962C8B-B14F-4D97-AF65-F5344CB8AC3E}">
        <p14:creationId xmlns:p14="http://schemas.microsoft.com/office/powerpoint/2010/main" val="3617189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783E3EFD-03D0-4472-BE9A-D84767F71BE8}"/>
              </a:ext>
            </a:extLst>
          </p:cNvPr>
          <p:cNvSpPr>
            <a:spLocks noGrp="1"/>
          </p:cNvSpPr>
          <p:nvPr>
            <p:ph type="body" sz="quarter" idx="10"/>
          </p:nvPr>
        </p:nvSpPr>
        <p:spPr>
          <a:xfrm>
            <a:off x="395288" y="692696"/>
            <a:ext cx="8424862" cy="648071"/>
          </a:xfrm>
        </p:spPr>
        <p:txBody>
          <a:bodyPr/>
          <a:lstStyle/>
          <a:p>
            <a:r>
              <a:rPr lang="it-IT" dirty="0"/>
              <a:t>ALMARM</a:t>
            </a:r>
          </a:p>
        </p:txBody>
      </p:sp>
      <p:sp>
        <p:nvSpPr>
          <p:cNvPr id="3" name="Segnaposto testo 2">
            <a:extLst>
              <a:ext uri="{FF2B5EF4-FFF2-40B4-BE49-F238E27FC236}">
                <a16:creationId xmlns:a16="http://schemas.microsoft.com/office/drawing/2014/main" id="{DD28D8CC-24A7-4490-ABD3-18B0B21576C8}"/>
              </a:ext>
            </a:extLst>
          </p:cNvPr>
          <p:cNvSpPr>
            <a:spLocks noGrp="1"/>
          </p:cNvSpPr>
          <p:nvPr>
            <p:ph type="body" sz="quarter" idx="11"/>
          </p:nvPr>
        </p:nvSpPr>
        <p:spPr/>
        <p:txBody>
          <a:bodyPr/>
          <a:lstStyle/>
          <a:p>
            <a:r>
              <a:rPr lang="en-US" dirty="0"/>
              <a:t>AlmaRM is the personal homepage for exchange students</a:t>
            </a:r>
          </a:p>
          <a:p>
            <a:endParaRPr lang="en-US" dirty="0"/>
          </a:p>
          <a:p>
            <a:r>
              <a:rPr lang="en-US" dirty="0"/>
              <a:t>You can change your password, check your personal and  exchange data, manage your contact details and print  the acceptance message.</a:t>
            </a:r>
          </a:p>
          <a:p>
            <a:endParaRPr lang="en-US" dirty="0"/>
          </a:p>
          <a:p>
            <a:r>
              <a:rPr lang="en-US" dirty="0"/>
              <a:t>From there you will be able to </a:t>
            </a:r>
            <a:r>
              <a:rPr lang="en-US" b="1" dirty="0"/>
              <a:t>upload and download your  </a:t>
            </a:r>
            <a:r>
              <a:rPr lang="en-US" dirty="0"/>
              <a:t>(signed) </a:t>
            </a:r>
            <a:r>
              <a:rPr lang="en-US" b="1" dirty="0"/>
              <a:t>Learning Agreement </a:t>
            </a:r>
            <a:r>
              <a:rPr lang="en-US" dirty="0"/>
              <a:t>(LA).</a:t>
            </a:r>
          </a:p>
          <a:p>
            <a:endParaRPr lang="en-US" dirty="0"/>
          </a:p>
          <a:p>
            <a:r>
              <a:rPr lang="en-US" dirty="0"/>
              <a:t>From </a:t>
            </a:r>
            <a:r>
              <a:rPr lang="en-US" dirty="0" err="1"/>
              <a:t>AlmaRM</a:t>
            </a:r>
            <a:r>
              <a:rPr lang="en-US" dirty="0"/>
              <a:t> you can directly access to your:</a:t>
            </a:r>
          </a:p>
          <a:p>
            <a:pPr marL="285750" indent="-285750">
              <a:buFont typeface="Wingdings" panose="05000000000000000000" pitchFamily="2" charset="2"/>
              <a:buChar char="Ø"/>
            </a:pPr>
            <a:r>
              <a:rPr lang="en-US" b="1" dirty="0"/>
              <a:t>Study Plan </a:t>
            </a:r>
            <a:r>
              <a:rPr lang="en-US" dirty="0"/>
              <a:t>(fill in your study plan)</a:t>
            </a:r>
          </a:p>
          <a:p>
            <a:pPr marL="285750" indent="-285750">
              <a:buFont typeface="Wingdings" panose="05000000000000000000" pitchFamily="2" charset="2"/>
              <a:buChar char="Ø"/>
            </a:pPr>
            <a:r>
              <a:rPr lang="en-US" b="1" dirty="0" err="1"/>
              <a:t>AlmaEsami</a:t>
            </a:r>
            <a:r>
              <a:rPr lang="en-US" dirty="0"/>
              <a:t> (register for exams)</a:t>
            </a:r>
          </a:p>
          <a:p>
            <a:r>
              <a:rPr lang="en-US" dirty="0"/>
              <a:t>Please, check your </a:t>
            </a:r>
            <a:r>
              <a:rPr lang="en-US" dirty="0" err="1"/>
              <a:t>AlmaRM</a:t>
            </a:r>
            <a:r>
              <a:rPr lang="en-US" dirty="0"/>
              <a:t> homepage regularly!</a:t>
            </a:r>
          </a:p>
          <a:p>
            <a:endParaRPr lang="it-IT" dirty="0"/>
          </a:p>
        </p:txBody>
      </p:sp>
    </p:spTree>
    <p:extLst>
      <p:ext uri="{BB962C8B-B14F-4D97-AF65-F5344CB8AC3E}">
        <p14:creationId xmlns:p14="http://schemas.microsoft.com/office/powerpoint/2010/main" val="88577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10AE96A1-F2AC-4307-BC47-AF491090D860}"/>
              </a:ext>
            </a:extLst>
          </p:cNvPr>
          <p:cNvSpPr>
            <a:spLocks noGrp="1"/>
          </p:cNvSpPr>
          <p:nvPr>
            <p:ph type="body" sz="quarter" idx="10"/>
          </p:nvPr>
        </p:nvSpPr>
        <p:spPr/>
        <p:txBody>
          <a:bodyPr/>
          <a:lstStyle/>
          <a:p>
            <a:r>
              <a:rPr lang="it-IT" dirty="0"/>
              <a:t>LEARNING AGREEMENT</a:t>
            </a:r>
          </a:p>
        </p:txBody>
      </p:sp>
      <p:sp>
        <p:nvSpPr>
          <p:cNvPr id="3" name="Segnaposto testo 2">
            <a:extLst>
              <a:ext uri="{FF2B5EF4-FFF2-40B4-BE49-F238E27FC236}">
                <a16:creationId xmlns:a16="http://schemas.microsoft.com/office/drawing/2014/main" id="{C1E4A590-C11C-4A05-819C-2D578117975E}"/>
              </a:ext>
            </a:extLst>
          </p:cNvPr>
          <p:cNvSpPr>
            <a:spLocks noGrp="1"/>
          </p:cNvSpPr>
          <p:nvPr>
            <p:ph type="body" sz="quarter" idx="11"/>
          </p:nvPr>
        </p:nvSpPr>
        <p:spPr>
          <a:xfrm>
            <a:off x="395288" y="980728"/>
            <a:ext cx="8209160" cy="4464397"/>
          </a:xfrm>
        </p:spPr>
        <p:txBody>
          <a:bodyPr/>
          <a:lstStyle/>
          <a:p>
            <a:r>
              <a:rPr lang="en-US" dirty="0"/>
              <a:t>From </a:t>
            </a:r>
            <a:r>
              <a:rPr lang="en-US" dirty="0" err="1"/>
              <a:t>a.y</a:t>
            </a:r>
            <a:r>
              <a:rPr lang="en-US" dirty="0"/>
              <a:t>. 2023/24, for partner universities in the Erasmus+ </a:t>
            </a:r>
            <a:r>
              <a:rPr lang="en-US" dirty="0" err="1"/>
              <a:t>programme</a:t>
            </a:r>
            <a:r>
              <a:rPr lang="en-US" dirty="0"/>
              <a:t>, the University of Bologna can manage the </a:t>
            </a:r>
            <a:r>
              <a:rPr lang="en-US" b="1" dirty="0"/>
              <a:t>Online Learning Agreement </a:t>
            </a:r>
            <a:r>
              <a:rPr lang="en-US" dirty="0"/>
              <a:t>with the exchange of data via </a:t>
            </a:r>
            <a:r>
              <a:rPr lang="en-US" b="1" dirty="0"/>
              <a:t>EWP</a:t>
            </a:r>
            <a:r>
              <a:rPr lang="en-US" dirty="0"/>
              <a:t> (Erasmus Without Paper). </a:t>
            </a:r>
          </a:p>
          <a:p>
            <a:r>
              <a:rPr lang="en-US" u="sng" dirty="0"/>
              <a:t>Check directly with your home University if they manage the Online Learning Agreement via EWP </a:t>
            </a:r>
            <a:r>
              <a:rPr lang="en-US" dirty="0"/>
              <a:t>and follow their guidelines for accessing the online platform and fill it out. After presenting your Online Learning Agreement, it will be automatically received by our office for the dedicated </a:t>
            </a:r>
            <a:r>
              <a:rPr lang="en-US" b="1" dirty="0"/>
              <a:t>check, approval and signature</a:t>
            </a:r>
            <a:r>
              <a:rPr lang="en-US" dirty="0"/>
              <a:t>. In case of refusal, you will be notified via email and  you will have to make the needed changes, repeating the procedure.</a:t>
            </a:r>
          </a:p>
          <a:p>
            <a:endParaRPr lang="en-US" dirty="0"/>
          </a:p>
          <a:p>
            <a:r>
              <a:rPr lang="en-US" dirty="0"/>
              <a:t>If your home university does not manage yet the Online Learning Agreement via EWP, you can fill a </a:t>
            </a:r>
            <a:r>
              <a:rPr lang="en-US" b="1" dirty="0"/>
              <a:t>pdf version of Learning </a:t>
            </a:r>
            <a:r>
              <a:rPr lang="en-US" b="1" dirty="0" err="1"/>
              <a:t>Agreeement</a:t>
            </a:r>
            <a:r>
              <a:rPr lang="en-US" b="1" dirty="0"/>
              <a:t> </a:t>
            </a:r>
            <a:r>
              <a:rPr lang="en-US" dirty="0"/>
              <a:t>and </a:t>
            </a:r>
            <a:r>
              <a:rPr lang="en-US" u="sng" dirty="0"/>
              <a:t>upload it on your personal AlmaRM page</a:t>
            </a:r>
            <a:r>
              <a:rPr lang="en-US" dirty="0"/>
              <a:t>. You can ask the template directly to your home University or download it from the dedicated page of the European Commission. The Learning Agreement will be checked, approved and signed and you will then be able to </a:t>
            </a:r>
            <a:r>
              <a:rPr lang="en-US" b="1" dirty="0"/>
              <a:t>download it in pdf</a:t>
            </a:r>
            <a:r>
              <a:rPr lang="en-US" dirty="0"/>
              <a:t>. In case of refusal, you will be notified via email and  you will have to make the needed changes, repeating the procedure on AlmaRM.</a:t>
            </a:r>
            <a:endParaRPr lang="it-IT" dirty="0"/>
          </a:p>
        </p:txBody>
      </p:sp>
    </p:spTree>
    <p:extLst>
      <p:ext uri="{BB962C8B-B14F-4D97-AF65-F5344CB8AC3E}">
        <p14:creationId xmlns:p14="http://schemas.microsoft.com/office/powerpoint/2010/main" val="1328838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10AE96A1-F2AC-4307-BC47-AF491090D860}"/>
              </a:ext>
            </a:extLst>
          </p:cNvPr>
          <p:cNvSpPr>
            <a:spLocks noGrp="1"/>
          </p:cNvSpPr>
          <p:nvPr>
            <p:ph type="body" sz="quarter" idx="10"/>
          </p:nvPr>
        </p:nvSpPr>
        <p:spPr/>
        <p:txBody>
          <a:bodyPr/>
          <a:lstStyle/>
          <a:p>
            <a:r>
              <a:rPr lang="it-IT" dirty="0"/>
              <a:t>LEARNING AGREEMENT</a:t>
            </a:r>
          </a:p>
        </p:txBody>
      </p:sp>
      <p:sp>
        <p:nvSpPr>
          <p:cNvPr id="3" name="Segnaposto testo 2">
            <a:extLst>
              <a:ext uri="{FF2B5EF4-FFF2-40B4-BE49-F238E27FC236}">
                <a16:creationId xmlns:a16="http://schemas.microsoft.com/office/drawing/2014/main" id="{C1E4A590-C11C-4A05-819C-2D578117975E}"/>
              </a:ext>
            </a:extLst>
          </p:cNvPr>
          <p:cNvSpPr>
            <a:spLocks noGrp="1"/>
          </p:cNvSpPr>
          <p:nvPr>
            <p:ph type="body" sz="quarter" idx="11"/>
          </p:nvPr>
        </p:nvSpPr>
        <p:spPr>
          <a:xfrm>
            <a:off x="395288" y="1340768"/>
            <a:ext cx="7633096" cy="4464397"/>
          </a:xfrm>
        </p:spPr>
        <p:txBody>
          <a:bodyPr/>
          <a:lstStyle/>
          <a:p>
            <a:r>
              <a:rPr lang="en-US" dirty="0"/>
              <a:t>If the signing of a Learning Agreement is </a:t>
            </a:r>
            <a:r>
              <a:rPr lang="en-US" b="1" dirty="0"/>
              <a:t>not required </a:t>
            </a:r>
            <a:r>
              <a:rPr lang="en-US" dirty="0"/>
              <a:t>for your mobility </a:t>
            </a:r>
            <a:r>
              <a:rPr lang="en-US" dirty="0" smtClean="0"/>
              <a:t>programme (like Overseas), </a:t>
            </a:r>
            <a:r>
              <a:rPr lang="en-US" dirty="0"/>
              <a:t>you must still submit your study plan to the dedicated office to verify that the course units you have chosen are available and therefore allow you to attend lectures and sit the exams.</a:t>
            </a:r>
          </a:p>
          <a:p>
            <a:endParaRPr lang="en-US" sz="1800" b="1" dirty="0"/>
          </a:p>
          <a:p>
            <a:r>
              <a:rPr lang="en-US" sz="1800" b="1" dirty="0"/>
              <a:t>How many credits? </a:t>
            </a:r>
            <a:r>
              <a:rPr lang="en-US" sz="1800" dirty="0"/>
              <a:t>You are supposed not to accumulate more than </a:t>
            </a:r>
            <a:r>
              <a:rPr lang="en-US" sz="1800" u="sng" dirty="0"/>
              <a:t>30  credits per semester</a:t>
            </a:r>
            <a:r>
              <a:rPr lang="en-US" sz="1800" dirty="0"/>
              <a:t>. Please mind that one Italian credit (CFU - </a:t>
            </a:r>
            <a:r>
              <a:rPr lang="en-US" sz="1800" dirty="0" err="1"/>
              <a:t>Credito</a:t>
            </a:r>
            <a:r>
              <a:rPr lang="en-US" sz="1800" dirty="0"/>
              <a:t>  </a:t>
            </a:r>
            <a:r>
              <a:rPr lang="en-US" sz="1800" dirty="0" err="1"/>
              <a:t>Formativo</a:t>
            </a:r>
            <a:r>
              <a:rPr lang="en-US" sz="1800" dirty="0"/>
              <a:t> Universitario) equals to one ECTS credit.</a:t>
            </a:r>
          </a:p>
          <a:p>
            <a:endParaRPr lang="en-US" dirty="0"/>
          </a:p>
          <a:p>
            <a:r>
              <a:rPr lang="en-US" dirty="0"/>
              <a:t>Fill in the </a:t>
            </a:r>
            <a:r>
              <a:rPr lang="en-US" b="1" dirty="0"/>
              <a:t>Learning Agreement</a:t>
            </a:r>
            <a:r>
              <a:rPr lang="en-US" dirty="0"/>
              <a:t> including each subject you are going to take in  Bologna, their respective </a:t>
            </a:r>
            <a:r>
              <a:rPr lang="en-US" b="1" dirty="0"/>
              <a:t>code, name, and  number of credits </a:t>
            </a:r>
            <a:r>
              <a:rPr lang="en-US" dirty="0"/>
              <a:t>to be awarded upon  completion.</a:t>
            </a:r>
          </a:p>
          <a:p>
            <a:endParaRPr lang="en-US" b="1" dirty="0"/>
          </a:p>
          <a:p>
            <a:r>
              <a:rPr lang="en-US" b="1" dirty="0"/>
              <a:t> </a:t>
            </a:r>
            <a:endParaRPr lang="it-IT" dirty="0"/>
          </a:p>
        </p:txBody>
      </p:sp>
    </p:spTree>
    <p:extLst>
      <p:ext uri="{BB962C8B-B14F-4D97-AF65-F5344CB8AC3E}">
        <p14:creationId xmlns:p14="http://schemas.microsoft.com/office/powerpoint/2010/main" val="2430187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it-IT" altLang="it-IT" sz="3600" b="1" dirty="0" smtClean="0">
                <a:solidFill>
                  <a:srgbClr val="FF0000"/>
                </a:solidFill>
                <a:latin typeface="Century Gothic" panose="020B0502020202020204" pitchFamily="34" charset="0"/>
              </a:rPr>
              <a:t>LEARNING AGREEMENT - 1</a:t>
            </a:r>
          </a:p>
        </p:txBody>
      </p:sp>
      <p:sp>
        <p:nvSpPr>
          <p:cNvPr id="11266" name="Rectangle 3"/>
          <p:cNvSpPr>
            <a:spLocks noGrp="1" noChangeArrowheads="1"/>
          </p:cNvSpPr>
          <p:nvPr>
            <p:ph idx="1"/>
          </p:nvPr>
        </p:nvSpPr>
        <p:spPr bwMode="auto">
          <a:xfrm>
            <a:off x="-19050" y="1844675"/>
            <a:ext cx="9109075" cy="4702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pPr>
            <a:endParaRPr lang="it-IT" altLang="it-IT" sz="2400" b="1" u="sng" dirty="0" smtClean="0"/>
          </a:p>
          <a:p>
            <a:pPr eaLnBrk="1" hangingPunct="1"/>
            <a:r>
              <a:rPr lang="it-IT" altLang="it-IT" sz="2400" b="1" u="sng" dirty="0" err="1" smtClean="0"/>
              <a:t>Before</a:t>
            </a:r>
            <a:r>
              <a:rPr lang="it-IT" altLang="it-IT" sz="2400" b="1" u="sng" dirty="0" smtClean="0"/>
              <a:t> </a:t>
            </a:r>
            <a:r>
              <a:rPr lang="it-IT" altLang="it-IT" sz="2400" b="1" u="sng" dirty="0" err="1" smtClean="0"/>
              <a:t>choosing</a:t>
            </a:r>
            <a:r>
              <a:rPr lang="it-IT" altLang="it-IT" sz="2400" b="1" u="sng" dirty="0" smtClean="0"/>
              <a:t> the </a:t>
            </a:r>
            <a:r>
              <a:rPr lang="it-IT" altLang="it-IT" sz="2400" b="1" u="sng" dirty="0" err="1" smtClean="0"/>
              <a:t>subjects</a:t>
            </a:r>
            <a:r>
              <a:rPr lang="it-IT" altLang="it-IT" sz="2400" b="1" u="sng" dirty="0" smtClean="0"/>
              <a:t>:</a:t>
            </a:r>
          </a:p>
          <a:p>
            <a:pPr eaLnBrk="1" hangingPunct="1">
              <a:buFontTx/>
              <a:buNone/>
            </a:pPr>
            <a:r>
              <a:rPr lang="it-IT" altLang="it-IT" sz="2400" dirty="0" smtClean="0"/>
              <a:t>	Be </a:t>
            </a:r>
            <a:r>
              <a:rPr lang="it-IT" altLang="it-IT" sz="2400" dirty="0" err="1" smtClean="0"/>
              <a:t>sure</a:t>
            </a:r>
            <a:r>
              <a:rPr lang="it-IT" altLang="it-IT" sz="2400" dirty="0" smtClean="0"/>
              <a:t> </a:t>
            </a:r>
            <a:r>
              <a:rPr lang="it-IT" altLang="it-IT" sz="2400" dirty="0" err="1" smtClean="0"/>
              <a:t>that</a:t>
            </a:r>
            <a:r>
              <a:rPr lang="it-IT" altLang="it-IT" sz="2400" dirty="0" smtClean="0"/>
              <a:t> </a:t>
            </a:r>
            <a:r>
              <a:rPr lang="it-IT" altLang="it-IT" sz="2400" dirty="0" err="1" smtClean="0"/>
              <a:t>all</a:t>
            </a:r>
            <a:r>
              <a:rPr lang="it-IT" altLang="it-IT" sz="2400" dirty="0" smtClean="0"/>
              <a:t> of the </a:t>
            </a:r>
            <a:r>
              <a:rPr lang="it-IT" altLang="it-IT" sz="2400" dirty="0" err="1" smtClean="0"/>
              <a:t>exams</a:t>
            </a:r>
            <a:r>
              <a:rPr lang="it-IT" altLang="it-IT" sz="2400" dirty="0" smtClean="0"/>
              <a:t> </a:t>
            </a:r>
            <a:r>
              <a:rPr lang="it-IT" altLang="it-IT" sz="2400" dirty="0" err="1" smtClean="0"/>
              <a:t>taken</a:t>
            </a:r>
            <a:r>
              <a:rPr lang="it-IT" altLang="it-IT" sz="2400" dirty="0" smtClean="0"/>
              <a:t> at Unibo </a:t>
            </a:r>
            <a:r>
              <a:rPr lang="it-IT" altLang="it-IT" sz="2400" dirty="0" err="1" smtClean="0"/>
              <a:t>will</a:t>
            </a:r>
            <a:r>
              <a:rPr lang="it-IT" altLang="it-IT" sz="2400" dirty="0" smtClean="0"/>
              <a:t> be </a:t>
            </a:r>
            <a:r>
              <a:rPr lang="it-IT" altLang="it-IT" sz="2400" dirty="0" err="1" smtClean="0"/>
              <a:t>recognised</a:t>
            </a:r>
            <a:r>
              <a:rPr lang="it-IT" altLang="it-IT" sz="2400" dirty="0" smtClean="0"/>
              <a:t> by </a:t>
            </a:r>
            <a:r>
              <a:rPr lang="it-IT" altLang="it-IT" sz="2400" dirty="0" err="1" smtClean="0"/>
              <a:t>your</a:t>
            </a:r>
            <a:r>
              <a:rPr lang="it-IT" altLang="it-IT" sz="2400" dirty="0" smtClean="0"/>
              <a:t> Home </a:t>
            </a:r>
            <a:r>
              <a:rPr lang="it-IT" altLang="it-IT" sz="2400" dirty="0" err="1" smtClean="0"/>
              <a:t>University</a:t>
            </a:r>
            <a:r>
              <a:rPr lang="it-IT" altLang="it-IT" sz="2400" dirty="0" smtClean="0"/>
              <a:t>. </a:t>
            </a:r>
          </a:p>
          <a:p>
            <a:pPr eaLnBrk="1" hangingPunct="1">
              <a:buFontTx/>
              <a:buNone/>
            </a:pPr>
            <a:endParaRPr lang="it-IT" altLang="it-IT" sz="2400" dirty="0" smtClean="0"/>
          </a:p>
          <a:p>
            <a:pPr eaLnBrk="1" hangingPunct="1"/>
            <a:r>
              <a:rPr lang="it-IT" altLang="it-IT" sz="2400" b="1" u="sng" dirty="0" err="1" smtClean="0"/>
              <a:t>Fill</a:t>
            </a:r>
            <a:r>
              <a:rPr lang="it-IT" altLang="it-IT" sz="2400" b="1" u="sng" dirty="0" smtClean="0"/>
              <a:t> in the </a:t>
            </a:r>
            <a:r>
              <a:rPr lang="it-IT" altLang="it-IT" sz="2400" b="1" u="sng" dirty="0" err="1" smtClean="0"/>
              <a:t>form</a:t>
            </a:r>
            <a:r>
              <a:rPr lang="it-IT" altLang="it-IT" sz="2400" b="1" u="sng" dirty="0" smtClean="0"/>
              <a:t>:</a:t>
            </a:r>
          </a:p>
          <a:p>
            <a:pPr eaLnBrk="1" hangingPunct="1">
              <a:buFontTx/>
              <a:buNone/>
            </a:pPr>
            <a:r>
              <a:rPr lang="it-IT" altLang="it-IT" sz="2400" dirty="0" smtClean="0"/>
              <a:t>	</a:t>
            </a:r>
            <a:r>
              <a:rPr lang="it-IT" altLang="it-IT" sz="2400" dirty="0" err="1" smtClean="0"/>
              <a:t>Fill</a:t>
            </a:r>
            <a:r>
              <a:rPr lang="it-IT" altLang="it-IT" sz="2400" dirty="0" smtClean="0"/>
              <a:t> in the </a:t>
            </a:r>
            <a:r>
              <a:rPr lang="it-IT" altLang="it-IT" sz="2400" dirty="0" err="1" smtClean="0"/>
              <a:t>form</a:t>
            </a:r>
            <a:r>
              <a:rPr lang="it-IT" altLang="it-IT" sz="2400" dirty="0" smtClean="0"/>
              <a:t>, </a:t>
            </a:r>
            <a:r>
              <a:rPr lang="it-IT" altLang="it-IT" sz="2400" dirty="0" err="1" smtClean="0"/>
              <a:t>provided</a:t>
            </a:r>
            <a:r>
              <a:rPr lang="it-IT" altLang="it-IT" sz="2400" dirty="0" smtClean="0"/>
              <a:t> </a:t>
            </a:r>
            <a:r>
              <a:rPr lang="it-IT" altLang="it-IT" sz="2400" dirty="0" err="1" smtClean="0"/>
              <a:t>you</a:t>
            </a:r>
            <a:r>
              <a:rPr lang="it-IT" altLang="it-IT" sz="2400" dirty="0" smtClean="0"/>
              <a:t> by </a:t>
            </a:r>
            <a:r>
              <a:rPr lang="it-IT" altLang="it-IT" sz="2400" dirty="0" err="1" smtClean="0"/>
              <a:t>your</a:t>
            </a:r>
            <a:r>
              <a:rPr lang="it-IT" altLang="it-IT" sz="2400" dirty="0" smtClean="0"/>
              <a:t> home </a:t>
            </a:r>
            <a:r>
              <a:rPr lang="it-IT" altLang="it-IT" sz="2400" dirty="0" err="1" smtClean="0"/>
              <a:t>University</a:t>
            </a:r>
            <a:r>
              <a:rPr lang="it-IT" altLang="it-IT" sz="2400" dirty="0" smtClean="0"/>
              <a:t>, and </a:t>
            </a:r>
            <a:r>
              <a:rPr lang="it-IT" altLang="it-IT" sz="2400" dirty="0" err="1" smtClean="0"/>
              <a:t>have</a:t>
            </a:r>
            <a:r>
              <a:rPr lang="it-IT" altLang="it-IT" sz="2400" dirty="0" smtClean="0"/>
              <a:t> </a:t>
            </a:r>
            <a:r>
              <a:rPr lang="it-IT" altLang="it-IT" sz="2400" dirty="0" err="1" smtClean="0"/>
              <a:t>it</a:t>
            </a:r>
            <a:r>
              <a:rPr lang="it-IT" altLang="it-IT" sz="2400" dirty="0" smtClean="0"/>
              <a:t> </a:t>
            </a:r>
            <a:r>
              <a:rPr lang="it-IT" altLang="it-IT" sz="2400" dirty="0" err="1" smtClean="0"/>
              <a:t>signed</a:t>
            </a:r>
            <a:r>
              <a:rPr lang="it-IT" altLang="it-IT" sz="2400" dirty="0" smtClean="0"/>
              <a:t> </a:t>
            </a:r>
            <a:r>
              <a:rPr lang="it-IT" altLang="it-IT" sz="2400" dirty="0" err="1" smtClean="0"/>
              <a:t>both</a:t>
            </a:r>
            <a:r>
              <a:rPr lang="it-IT" altLang="it-IT" sz="2400" dirty="0" smtClean="0"/>
              <a:t> by </a:t>
            </a:r>
            <a:r>
              <a:rPr lang="it-IT" altLang="it-IT" sz="2400" dirty="0" err="1" smtClean="0"/>
              <a:t>your</a:t>
            </a:r>
            <a:r>
              <a:rPr lang="it-IT" altLang="it-IT" sz="2400" dirty="0" smtClean="0"/>
              <a:t> Erasmus Coordinator in Bologna and </a:t>
            </a:r>
            <a:r>
              <a:rPr lang="it-IT" altLang="it-IT" sz="2400" dirty="0" err="1" smtClean="0"/>
              <a:t>your</a:t>
            </a:r>
            <a:r>
              <a:rPr lang="it-IT" altLang="it-IT" sz="2400" dirty="0" smtClean="0"/>
              <a:t> Erasmus Coordinator at </a:t>
            </a:r>
            <a:r>
              <a:rPr lang="it-IT" altLang="it-IT" sz="2400" dirty="0" err="1" smtClean="0"/>
              <a:t>your</a:t>
            </a:r>
            <a:r>
              <a:rPr lang="it-IT" altLang="it-IT" sz="2400" dirty="0" smtClean="0"/>
              <a:t> home </a:t>
            </a:r>
            <a:r>
              <a:rPr lang="it-IT" altLang="it-IT" sz="2400" dirty="0" err="1" smtClean="0"/>
              <a:t>University</a:t>
            </a:r>
            <a:r>
              <a:rPr lang="it-IT" altLang="it-IT" sz="2400" dirty="0" smtClean="0"/>
              <a:t>.</a:t>
            </a:r>
          </a:p>
        </p:txBody>
      </p:sp>
    </p:spTree>
    <p:extLst>
      <p:ext uri="{BB962C8B-B14F-4D97-AF65-F5344CB8AC3E}">
        <p14:creationId xmlns:p14="http://schemas.microsoft.com/office/powerpoint/2010/main" val="209362898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1266">
                                            <p:txEl>
                                              <p:pRg st="2" end="2"/>
                                            </p:txEl>
                                          </p:spTgt>
                                        </p:tgtEl>
                                        <p:attrNameLst>
                                          <p:attrName>style.visibility</p:attrName>
                                        </p:attrNameLst>
                                      </p:cBhvr>
                                      <p:to>
                                        <p:strVal val="visible"/>
                                      </p:to>
                                    </p:set>
                                    <p:animEffect transition="in" filter="strips(downRight)">
                                      <p:cBhvr>
                                        <p:cTn id="7" dur="1000"/>
                                        <p:tgtEl>
                                          <p:spTgt spid="1126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1266">
                                            <p:txEl>
                                              <p:pRg st="5" end="5"/>
                                            </p:txEl>
                                          </p:spTgt>
                                        </p:tgtEl>
                                        <p:attrNameLst>
                                          <p:attrName>style.visibility</p:attrName>
                                        </p:attrNameLst>
                                      </p:cBhvr>
                                      <p:to>
                                        <p:strVal val="visible"/>
                                      </p:to>
                                    </p:set>
                                    <p:animEffect transition="in" filter="strips(downRight)">
                                      <p:cBhvr>
                                        <p:cTn id="12" dur="1000"/>
                                        <p:tgtEl>
                                          <p:spTgt spid="112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436563" y="26035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it-IT" altLang="it-IT" sz="3600" b="1" dirty="0" smtClean="0">
                <a:solidFill>
                  <a:srgbClr val="FF0000"/>
                </a:solidFill>
                <a:latin typeface="Century Gothic" panose="020B0502020202020204" pitchFamily="34" charset="0"/>
              </a:rPr>
              <a:t>LEARNING AGREEMENT - 2</a:t>
            </a:r>
          </a:p>
        </p:txBody>
      </p:sp>
      <p:sp>
        <p:nvSpPr>
          <p:cNvPr id="40963" name="Rectangle 3"/>
          <p:cNvSpPr>
            <a:spLocks noGrp="1" noChangeArrowheads="1"/>
          </p:cNvSpPr>
          <p:nvPr>
            <p:ph idx="1"/>
          </p:nvPr>
        </p:nvSpPr>
        <p:spPr bwMode="auto">
          <a:xfrm>
            <a:off x="87313" y="2046288"/>
            <a:ext cx="8928100" cy="4811712"/>
          </a:xfrm>
        </p:spPr>
        <p:txBody>
          <a:bodyPr wrap="square" lIns="91440" tIns="45720" rIns="91440" bIns="45720" numCol="1" anchor="t" anchorCtr="0" compatLnSpc="1">
            <a:prstTxWarp prst="textNoShape">
              <a:avLst/>
            </a:prstTxWarp>
          </a:bodyPr>
          <a:lstStyle/>
          <a:p>
            <a:pPr eaLnBrk="1" hangingPunct="1">
              <a:defRPr/>
            </a:pPr>
            <a:endParaRPr lang="it-IT" altLang="it-IT" sz="2800" b="1" u="sng" dirty="0"/>
          </a:p>
          <a:p>
            <a:pPr eaLnBrk="1" hangingPunct="1">
              <a:defRPr/>
            </a:pPr>
            <a:r>
              <a:rPr lang="it-IT" altLang="it-IT" sz="2400" b="1" u="sng" dirty="0" smtClean="0"/>
              <a:t>Learning Agreement </a:t>
            </a:r>
            <a:r>
              <a:rPr lang="it-IT" altLang="it-IT" sz="2400" b="1" u="sng" dirty="0" err="1" smtClean="0"/>
              <a:t>approval</a:t>
            </a:r>
            <a:r>
              <a:rPr lang="it-IT" altLang="it-IT" sz="2400" b="1" u="sng" dirty="0" smtClean="0"/>
              <a:t>:</a:t>
            </a:r>
            <a:endParaRPr lang="it-IT" altLang="it-IT" sz="2400" b="1" u="sng" dirty="0"/>
          </a:p>
          <a:p>
            <a:pPr eaLnBrk="1" hangingPunct="1">
              <a:buFontTx/>
              <a:buNone/>
              <a:defRPr/>
            </a:pPr>
            <a:r>
              <a:rPr lang="it-IT" altLang="it-IT" sz="2400" dirty="0"/>
              <a:t>	</a:t>
            </a:r>
            <a:r>
              <a:rPr lang="it-IT" altLang="it-IT" sz="2400" dirty="0" smtClean="0"/>
              <a:t>Upload </a:t>
            </a:r>
            <a:r>
              <a:rPr lang="it-IT" altLang="it-IT" sz="2400" dirty="0" err="1" smtClean="0"/>
              <a:t>your</a:t>
            </a:r>
            <a:r>
              <a:rPr lang="it-IT" altLang="it-IT" sz="2400" dirty="0" smtClean="0"/>
              <a:t> Learning Agreement </a:t>
            </a:r>
            <a:r>
              <a:rPr lang="it-IT" altLang="it-IT" sz="2400" dirty="0" err="1" smtClean="0"/>
              <a:t>into</a:t>
            </a:r>
            <a:r>
              <a:rPr lang="it-IT" altLang="it-IT" sz="2400" dirty="0" smtClean="0"/>
              <a:t> AlmaRM for </a:t>
            </a:r>
            <a:r>
              <a:rPr lang="it-IT" altLang="it-IT" sz="2400" dirty="0" err="1" smtClean="0"/>
              <a:t>approval</a:t>
            </a:r>
            <a:r>
              <a:rPr lang="it-IT" altLang="it-IT" sz="2400" dirty="0" smtClean="0"/>
              <a:t>; in case of </a:t>
            </a:r>
            <a:r>
              <a:rPr lang="it-IT" altLang="it-IT" sz="2400" dirty="0" err="1" smtClean="0"/>
              <a:t>doubts</a:t>
            </a:r>
            <a:r>
              <a:rPr lang="it-IT" altLang="it-IT" sz="2400" dirty="0" smtClean="0"/>
              <a:t> </a:t>
            </a:r>
            <a:r>
              <a:rPr lang="it-IT" altLang="it-IT" sz="2400" dirty="0" err="1" smtClean="0"/>
              <a:t>write</a:t>
            </a:r>
            <a:r>
              <a:rPr lang="it-IT" altLang="it-IT" sz="2400" dirty="0" smtClean="0"/>
              <a:t> to </a:t>
            </a:r>
            <a:r>
              <a:rPr lang="it-IT" altLang="it-IT" sz="2400" dirty="0" smtClean="0">
                <a:hlinkClick r:id="rId2"/>
              </a:rPr>
              <a:t>mobility.politicalscience</a:t>
            </a:r>
            <a:r>
              <a:rPr lang="it-IT" altLang="it-IT" sz="2400" dirty="0" smtClean="0">
                <a:hlinkClick r:id="rId2"/>
              </a:rPr>
              <a:t>@unibo.it</a:t>
            </a:r>
            <a:r>
              <a:rPr lang="it-IT" altLang="it-IT" sz="2400" dirty="0"/>
              <a:t> </a:t>
            </a:r>
            <a:endParaRPr lang="it-IT" altLang="it-IT" sz="2400" dirty="0"/>
          </a:p>
          <a:p>
            <a:pPr eaLnBrk="1" hangingPunct="1">
              <a:buFontTx/>
              <a:buNone/>
              <a:defRPr/>
            </a:pPr>
            <a:r>
              <a:rPr lang="it-IT" altLang="it-IT" sz="2400" dirty="0"/>
              <a:t> </a:t>
            </a:r>
          </a:p>
          <a:p>
            <a:pPr eaLnBrk="1" hangingPunct="1">
              <a:defRPr/>
            </a:pPr>
            <a:r>
              <a:rPr lang="it-IT" altLang="it-IT" sz="2400" b="1" u="sng" dirty="0"/>
              <a:t>How many credits?</a:t>
            </a:r>
          </a:p>
          <a:p>
            <a:pPr eaLnBrk="1" hangingPunct="1">
              <a:buFontTx/>
              <a:buNone/>
              <a:defRPr/>
            </a:pPr>
            <a:r>
              <a:rPr lang="it-IT" altLang="it-IT" sz="2400" dirty="0"/>
              <a:t>	You are </a:t>
            </a:r>
            <a:r>
              <a:rPr lang="it-IT" altLang="it-IT" sz="2400" dirty="0" err="1" smtClean="0"/>
              <a:t>expected</a:t>
            </a:r>
            <a:r>
              <a:rPr lang="it-IT" altLang="it-IT" sz="2400" dirty="0" smtClean="0"/>
              <a:t> </a:t>
            </a:r>
            <a:r>
              <a:rPr lang="it-IT" altLang="it-IT" sz="2400" dirty="0"/>
              <a:t>to accumulate </a:t>
            </a:r>
            <a:r>
              <a:rPr lang="it-IT" altLang="it-IT" sz="2400" dirty="0" err="1"/>
              <a:t>around</a:t>
            </a:r>
            <a:r>
              <a:rPr lang="it-IT" altLang="it-IT" sz="2400" dirty="0"/>
              <a:t> </a:t>
            </a:r>
            <a:r>
              <a:rPr lang="it-IT" altLang="it-IT" sz="2400" i="1" dirty="0"/>
              <a:t>30 </a:t>
            </a:r>
            <a:r>
              <a:rPr lang="it-IT" altLang="it-IT" sz="2400" i="1" dirty="0" err="1"/>
              <a:t>credits</a:t>
            </a:r>
            <a:r>
              <a:rPr lang="it-IT" altLang="it-IT" sz="2400" i="1" dirty="0"/>
              <a:t> </a:t>
            </a:r>
            <a:r>
              <a:rPr lang="it-IT" altLang="it-IT" sz="2400" dirty="0"/>
              <a:t>per </a:t>
            </a:r>
            <a:r>
              <a:rPr lang="it-IT" altLang="it-IT" sz="2400" dirty="0" err="1"/>
              <a:t>semester</a:t>
            </a:r>
            <a:r>
              <a:rPr lang="it-IT" altLang="it-IT" sz="2400" dirty="0"/>
              <a:t>.</a:t>
            </a:r>
          </a:p>
          <a:p>
            <a:pPr marL="0" indent="0" eaLnBrk="1" hangingPunct="1">
              <a:buFontTx/>
              <a:buNone/>
              <a:defRPr/>
            </a:pPr>
            <a:endParaRPr lang="it-IT" altLang="it-IT" sz="2800" i="1" dirty="0"/>
          </a:p>
        </p:txBody>
      </p:sp>
    </p:spTree>
    <p:extLst>
      <p:ext uri="{BB962C8B-B14F-4D97-AF65-F5344CB8AC3E}">
        <p14:creationId xmlns:p14="http://schemas.microsoft.com/office/powerpoint/2010/main" val="103755873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40963">
                                            <p:txEl>
                                              <p:pRg st="2" end="2"/>
                                            </p:txEl>
                                          </p:spTgt>
                                        </p:tgtEl>
                                        <p:attrNameLst>
                                          <p:attrName>style.visibility</p:attrName>
                                        </p:attrNameLst>
                                      </p:cBhvr>
                                      <p:to>
                                        <p:strVal val="visible"/>
                                      </p:to>
                                    </p:set>
                                    <p:animEffect transition="in" filter="strips(downRight)">
                                      <p:cBhvr>
                                        <p:cTn id="7" dur="1000"/>
                                        <p:tgtEl>
                                          <p:spTgt spid="40963">
                                            <p:txEl>
                                              <p:pRg st="2" end="2"/>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40963">
                                            <p:txEl>
                                              <p:pRg st="3" end="3"/>
                                            </p:txEl>
                                          </p:spTgt>
                                        </p:tgtEl>
                                        <p:attrNameLst>
                                          <p:attrName>style.visibility</p:attrName>
                                        </p:attrNameLst>
                                      </p:cBhvr>
                                      <p:to>
                                        <p:strVal val="visible"/>
                                      </p:to>
                                    </p:set>
                                    <p:animEffect transition="in" filter="strips(downRight)">
                                      <p:cBhvr>
                                        <p:cTn id="10" dur="1000"/>
                                        <p:tgtEl>
                                          <p:spTgt spid="4096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nodeType="clickEffect">
                                  <p:stCondLst>
                                    <p:cond delay="0"/>
                                  </p:stCondLst>
                                  <p:childTnLst>
                                    <p:set>
                                      <p:cBhvr>
                                        <p:cTn id="14" dur="1" fill="hold">
                                          <p:stCondLst>
                                            <p:cond delay="0"/>
                                          </p:stCondLst>
                                        </p:cTn>
                                        <p:tgtEl>
                                          <p:spTgt spid="40963">
                                            <p:txEl>
                                              <p:pRg st="5" end="5"/>
                                            </p:txEl>
                                          </p:spTgt>
                                        </p:tgtEl>
                                        <p:attrNameLst>
                                          <p:attrName>style.visibility</p:attrName>
                                        </p:attrNameLst>
                                      </p:cBhvr>
                                      <p:to>
                                        <p:strVal val="visible"/>
                                      </p:to>
                                    </p:set>
                                    <p:animEffect transition="in" filter="strips(downRight)">
                                      <p:cBhvr>
                                        <p:cTn id="15" dur="10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it-IT" altLang="it-IT" sz="3600" b="1" dirty="0" smtClean="0">
                <a:solidFill>
                  <a:srgbClr val="FF0000"/>
                </a:solidFill>
                <a:latin typeface="Century Gothic" panose="020B0502020202020204" pitchFamily="34" charset="0"/>
              </a:rPr>
              <a:t>LEARNING AGREEMENT - 3</a:t>
            </a:r>
          </a:p>
        </p:txBody>
      </p:sp>
      <p:sp>
        <p:nvSpPr>
          <p:cNvPr id="12290" name="Rectangle 3"/>
          <p:cNvSpPr>
            <a:spLocks noGrp="1" noChangeArrowheads="1"/>
          </p:cNvSpPr>
          <p:nvPr>
            <p:ph idx="1"/>
          </p:nvPr>
        </p:nvSpPr>
        <p:spPr bwMode="auto">
          <a:xfrm>
            <a:off x="68263" y="1916113"/>
            <a:ext cx="9007475" cy="5240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it-IT" altLang="it-IT" sz="2400" b="1" u="sng" dirty="0" err="1" smtClean="0"/>
              <a:t>Which</a:t>
            </a:r>
            <a:r>
              <a:rPr lang="it-IT" altLang="it-IT" sz="2400" b="1" u="sng" dirty="0" smtClean="0"/>
              <a:t> </a:t>
            </a:r>
            <a:r>
              <a:rPr lang="it-IT" altLang="it-IT" sz="2400" b="1" u="sng" dirty="0" err="1" smtClean="0"/>
              <a:t>courses</a:t>
            </a:r>
            <a:r>
              <a:rPr lang="it-IT" altLang="it-IT" sz="2400" b="1" u="sng" dirty="0" smtClean="0"/>
              <a:t>?</a:t>
            </a:r>
          </a:p>
          <a:p>
            <a:pPr eaLnBrk="1" hangingPunct="1"/>
            <a:r>
              <a:rPr lang="it-IT" altLang="it-IT" sz="2400" dirty="0" err="1" smtClean="0"/>
              <a:t>Generally</a:t>
            </a:r>
            <a:r>
              <a:rPr lang="it-IT" altLang="it-IT" sz="2400" dirty="0" smtClean="0"/>
              <a:t>, </a:t>
            </a:r>
            <a:r>
              <a:rPr lang="it-IT" altLang="it-IT" sz="2400" dirty="0" err="1" smtClean="0"/>
              <a:t>exchange</a:t>
            </a:r>
            <a:r>
              <a:rPr lang="it-IT" altLang="it-IT" sz="2400" dirty="0" smtClean="0"/>
              <a:t> students </a:t>
            </a:r>
            <a:r>
              <a:rPr lang="it-IT" altLang="it-IT" sz="2400" dirty="0" err="1" smtClean="0"/>
              <a:t>have</a:t>
            </a:r>
            <a:r>
              <a:rPr lang="it-IT" altLang="it-IT" sz="2400" dirty="0" smtClean="0"/>
              <a:t> no </a:t>
            </a:r>
            <a:r>
              <a:rPr lang="it-IT" altLang="it-IT" sz="2400" dirty="0" err="1" smtClean="0"/>
              <a:t>restrictions</a:t>
            </a:r>
            <a:r>
              <a:rPr lang="it-IT" altLang="it-IT" sz="2400" dirty="0" smtClean="0"/>
              <a:t> in </a:t>
            </a:r>
            <a:r>
              <a:rPr lang="it-IT" altLang="it-IT" sz="2400" dirty="0" err="1" smtClean="0"/>
              <a:t>choosing</a:t>
            </a:r>
            <a:r>
              <a:rPr lang="it-IT" altLang="it-IT" sz="2400" dirty="0" smtClean="0"/>
              <a:t> </a:t>
            </a:r>
            <a:r>
              <a:rPr lang="it-IT" altLang="it-IT" sz="2400" dirty="0" err="1" smtClean="0"/>
              <a:t>most</a:t>
            </a:r>
            <a:r>
              <a:rPr lang="it-IT" altLang="it-IT" sz="2400" dirty="0" smtClean="0"/>
              <a:t> </a:t>
            </a:r>
            <a:r>
              <a:rPr lang="it-IT" altLang="it-IT" sz="2400" dirty="0" err="1" smtClean="0"/>
              <a:t>courses</a:t>
            </a:r>
            <a:r>
              <a:rPr lang="it-IT" altLang="it-IT" sz="2400" dirty="0" smtClean="0"/>
              <a:t>, </a:t>
            </a:r>
            <a:r>
              <a:rPr lang="it-IT" altLang="it-IT" sz="2400" dirty="0" err="1" smtClean="0"/>
              <a:t>but</a:t>
            </a:r>
            <a:r>
              <a:rPr lang="it-IT" altLang="it-IT" sz="2400" dirty="0" smtClean="0"/>
              <a:t> some </a:t>
            </a:r>
            <a:r>
              <a:rPr lang="it-IT" altLang="it-IT" sz="2400" dirty="0" err="1" smtClean="0"/>
              <a:t>courses</a:t>
            </a:r>
            <a:r>
              <a:rPr lang="it-IT" altLang="it-IT" sz="2400" dirty="0" smtClean="0"/>
              <a:t> </a:t>
            </a:r>
            <a:r>
              <a:rPr lang="it-IT" altLang="it-IT" sz="2400" dirty="0" err="1" smtClean="0"/>
              <a:t>may</a:t>
            </a:r>
            <a:r>
              <a:rPr lang="it-IT" altLang="it-IT" sz="2400" dirty="0" smtClean="0"/>
              <a:t> </a:t>
            </a:r>
            <a:r>
              <a:rPr lang="it-IT" altLang="it-IT" sz="2400" dirty="0" err="1" smtClean="0"/>
              <a:t>not</a:t>
            </a:r>
            <a:r>
              <a:rPr lang="it-IT" altLang="it-IT" sz="2400" dirty="0" smtClean="0"/>
              <a:t> be </a:t>
            </a:r>
            <a:r>
              <a:rPr lang="it-IT" altLang="it-IT" sz="2400" dirty="0" err="1" smtClean="0"/>
              <a:t>available</a:t>
            </a:r>
            <a:r>
              <a:rPr lang="it-IT" altLang="it-IT" sz="2400" dirty="0" smtClean="0"/>
              <a:t> in </a:t>
            </a:r>
            <a:r>
              <a:rPr lang="it-IT" altLang="it-IT" sz="2400" dirty="0" err="1" smtClean="0"/>
              <a:t>your</a:t>
            </a:r>
            <a:r>
              <a:rPr lang="it-IT" altLang="it-IT" sz="2400" dirty="0" smtClean="0"/>
              <a:t> </a:t>
            </a:r>
            <a:r>
              <a:rPr lang="it-IT" altLang="it-IT" sz="2400" dirty="0" err="1" smtClean="0"/>
              <a:t>semester</a:t>
            </a:r>
            <a:r>
              <a:rPr lang="it-IT" altLang="it-IT" sz="2400" dirty="0" smtClean="0"/>
              <a:t> of stay.</a:t>
            </a:r>
          </a:p>
          <a:p>
            <a:pPr eaLnBrk="1" hangingPunct="1"/>
            <a:r>
              <a:rPr lang="it-IT" altLang="it-IT" sz="2400" dirty="0" err="1" smtClean="0"/>
              <a:t>You</a:t>
            </a:r>
            <a:r>
              <a:rPr lang="it-IT" altLang="it-IT" sz="2400" dirty="0" smtClean="0"/>
              <a:t> can take Unibo master degree </a:t>
            </a:r>
            <a:r>
              <a:rPr lang="it-IT" altLang="it-IT" sz="2400" dirty="0" err="1" smtClean="0"/>
              <a:t>level</a:t>
            </a:r>
            <a:r>
              <a:rPr lang="it-IT" altLang="it-IT" sz="2400" dirty="0" smtClean="0"/>
              <a:t> </a:t>
            </a:r>
            <a:r>
              <a:rPr lang="it-IT" altLang="it-IT" sz="2400" dirty="0" err="1" smtClean="0"/>
              <a:t>courses</a:t>
            </a:r>
            <a:r>
              <a:rPr lang="it-IT" altLang="it-IT" sz="2400" dirty="0" smtClean="0"/>
              <a:t> </a:t>
            </a:r>
            <a:r>
              <a:rPr lang="it-IT" altLang="it-IT" sz="2400" dirty="0" err="1" smtClean="0"/>
              <a:t>even</a:t>
            </a:r>
            <a:r>
              <a:rPr lang="it-IT" altLang="it-IT" sz="2400" dirty="0" smtClean="0"/>
              <a:t> </a:t>
            </a:r>
            <a:r>
              <a:rPr lang="it-IT" altLang="it-IT" sz="2400" dirty="0" err="1" smtClean="0"/>
              <a:t>if</a:t>
            </a:r>
            <a:r>
              <a:rPr lang="it-IT" altLang="it-IT" sz="2400" dirty="0" smtClean="0"/>
              <a:t> </a:t>
            </a:r>
            <a:r>
              <a:rPr lang="it-IT" altLang="it-IT" sz="2400" dirty="0" err="1" smtClean="0"/>
              <a:t>you</a:t>
            </a:r>
            <a:r>
              <a:rPr lang="it-IT" altLang="it-IT" sz="2400" dirty="0" smtClean="0"/>
              <a:t> are a </a:t>
            </a:r>
            <a:r>
              <a:rPr lang="it-IT" altLang="it-IT" sz="2400" dirty="0" err="1" smtClean="0"/>
              <a:t>bachelor</a:t>
            </a:r>
            <a:r>
              <a:rPr lang="it-IT" altLang="it-IT" sz="2400" dirty="0" smtClean="0"/>
              <a:t> </a:t>
            </a:r>
            <a:r>
              <a:rPr lang="it-IT" altLang="it-IT" sz="2400" dirty="0" err="1" smtClean="0"/>
              <a:t>student</a:t>
            </a:r>
            <a:r>
              <a:rPr lang="it-IT" altLang="it-IT" sz="2400" dirty="0" smtClean="0"/>
              <a:t>.</a:t>
            </a:r>
          </a:p>
          <a:p>
            <a:pPr eaLnBrk="1" hangingPunct="1"/>
            <a:r>
              <a:rPr lang="it-IT" altLang="it-IT" sz="2400" dirty="0" smtClean="0"/>
              <a:t>In the Political and Social Sciences </a:t>
            </a:r>
            <a:r>
              <a:rPr lang="it-IT" altLang="it-IT" sz="2400" dirty="0" err="1" smtClean="0"/>
              <a:t>department</a:t>
            </a:r>
            <a:r>
              <a:rPr lang="it-IT" altLang="it-IT" sz="2400" dirty="0" smtClean="0"/>
              <a:t> </a:t>
            </a:r>
            <a:r>
              <a:rPr lang="it-IT" altLang="it-IT" sz="2400" dirty="0" err="1" smtClean="0"/>
              <a:t>all</a:t>
            </a:r>
            <a:r>
              <a:rPr lang="it-IT" altLang="it-IT" sz="2400" dirty="0" smtClean="0"/>
              <a:t> </a:t>
            </a:r>
            <a:r>
              <a:rPr lang="it-IT" altLang="it-IT" sz="2400" dirty="0" err="1" smtClean="0"/>
              <a:t>courses</a:t>
            </a:r>
            <a:r>
              <a:rPr lang="it-IT" altLang="it-IT" sz="2400" dirty="0" smtClean="0"/>
              <a:t> are </a:t>
            </a:r>
            <a:r>
              <a:rPr lang="it-IT" altLang="it-IT" sz="2400" dirty="0" err="1" smtClean="0"/>
              <a:t>available</a:t>
            </a:r>
            <a:r>
              <a:rPr lang="it-IT" altLang="it-IT" sz="2400" dirty="0" smtClean="0"/>
              <a:t> to incoming </a:t>
            </a:r>
            <a:r>
              <a:rPr lang="it-IT" altLang="it-IT" sz="2400" dirty="0" err="1" smtClean="0"/>
              <a:t>exchange</a:t>
            </a:r>
            <a:r>
              <a:rPr lang="it-IT" altLang="it-IT" sz="2400" dirty="0" smtClean="0"/>
              <a:t> students </a:t>
            </a:r>
            <a:r>
              <a:rPr lang="it-IT" altLang="it-IT" sz="2400" b="1" dirty="0" err="1" smtClean="0"/>
              <a:t>except</a:t>
            </a:r>
            <a:r>
              <a:rPr lang="it-IT" altLang="it-IT" sz="2400" b="1" dirty="0" smtClean="0"/>
              <a:t> </a:t>
            </a:r>
            <a:r>
              <a:rPr lang="it-IT" altLang="it-IT" sz="2400" b="1" dirty="0" err="1" smtClean="0"/>
              <a:t>laboratories</a:t>
            </a:r>
            <a:r>
              <a:rPr lang="it-IT" altLang="it-IT" sz="2400" b="1" dirty="0" smtClean="0"/>
              <a:t>, workshops and </a:t>
            </a:r>
            <a:r>
              <a:rPr lang="it-IT" altLang="it-IT" sz="2400" b="1" dirty="0" err="1" smtClean="0"/>
              <a:t>internships</a:t>
            </a:r>
            <a:r>
              <a:rPr lang="it-IT" altLang="it-IT" sz="2400" b="1" dirty="0" smtClean="0"/>
              <a:t>. Incoming students </a:t>
            </a:r>
            <a:r>
              <a:rPr lang="it-IT" altLang="it-IT" sz="2400" b="1" dirty="0" err="1" smtClean="0"/>
              <a:t>can’t</a:t>
            </a:r>
            <a:r>
              <a:rPr lang="it-IT" altLang="it-IT" sz="2400" b="1" dirty="0" smtClean="0"/>
              <a:t> take </a:t>
            </a:r>
            <a:r>
              <a:rPr lang="it-IT" altLang="it-IT" sz="2400" b="1" dirty="0" err="1" smtClean="0"/>
              <a:t>courses</a:t>
            </a:r>
            <a:r>
              <a:rPr lang="it-IT" altLang="it-IT" sz="2400" b="1" dirty="0" smtClean="0"/>
              <a:t> from the European Studies </a:t>
            </a:r>
            <a:r>
              <a:rPr lang="it-IT" altLang="it-IT" sz="2400" b="1" dirty="0" err="1" smtClean="0"/>
              <a:t>bachelor</a:t>
            </a:r>
            <a:r>
              <a:rPr lang="it-IT" altLang="it-IT" sz="2400" b="1" dirty="0" smtClean="0"/>
              <a:t> degree.</a:t>
            </a:r>
          </a:p>
          <a:p>
            <a:pPr eaLnBrk="1" hangingPunct="1">
              <a:buFontTx/>
              <a:buNone/>
            </a:pPr>
            <a:endParaRPr lang="it-IT" altLang="it-IT" sz="2800" dirty="0" smtClean="0"/>
          </a:p>
          <a:p>
            <a:pPr eaLnBrk="1" hangingPunct="1">
              <a:lnSpc>
                <a:spcPct val="80000"/>
              </a:lnSpc>
              <a:buFontTx/>
              <a:buNone/>
            </a:pPr>
            <a:endParaRPr lang="it-IT" altLang="it-IT" sz="2200" b="1" i="1" dirty="0" smtClean="0"/>
          </a:p>
        </p:txBody>
      </p:sp>
    </p:spTree>
    <p:extLst>
      <p:ext uri="{BB962C8B-B14F-4D97-AF65-F5344CB8AC3E}">
        <p14:creationId xmlns:p14="http://schemas.microsoft.com/office/powerpoint/2010/main" val="54953862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2290">
                                            <p:txEl>
                                              <p:pRg st="1" end="1"/>
                                            </p:txEl>
                                          </p:spTgt>
                                        </p:tgtEl>
                                        <p:attrNameLst>
                                          <p:attrName>style.visibility</p:attrName>
                                        </p:attrNameLst>
                                      </p:cBhvr>
                                      <p:to>
                                        <p:strVal val="visible"/>
                                      </p:to>
                                    </p:set>
                                    <p:animEffect transition="in" filter="strips(downRight)">
                                      <p:cBhvr>
                                        <p:cTn id="7" dur="1000"/>
                                        <p:tgtEl>
                                          <p:spTgt spid="1229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2290">
                                            <p:txEl>
                                              <p:pRg st="2" end="2"/>
                                            </p:txEl>
                                          </p:spTgt>
                                        </p:tgtEl>
                                        <p:attrNameLst>
                                          <p:attrName>style.visibility</p:attrName>
                                        </p:attrNameLst>
                                      </p:cBhvr>
                                      <p:to>
                                        <p:strVal val="visible"/>
                                      </p:to>
                                    </p:set>
                                    <p:animEffect transition="in" filter="strips(downRight)">
                                      <p:cBhvr>
                                        <p:cTn id="12" dur="1000"/>
                                        <p:tgtEl>
                                          <p:spTgt spid="1229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2290">
                                            <p:txEl>
                                              <p:pRg st="3" end="3"/>
                                            </p:txEl>
                                          </p:spTgt>
                                        </p:tgtEl>
                                        <p:attrNameLst>
                                          <p:attrName>style.visibility</p:attrName>
                                        </p:attrNameLst>
                                      </p:cBhvr>
                                      <p:to>
                                        <p:strVal val="visible"/>
                                      </p:to>
                                    </p:set>
                                    <p:animEffect transition="in" filter="strips(downRight)">
                                      <p:cBhvr>
                                        <p:cTn id="17" dur="1000"/>
                                        <p:tgtEl>
                                          <p:spTgt spid="122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AFTER YOUR ARRIVAL</a:t>
            </a:r>
          </a:p>
        </p:txBody>
      </p:sp>
      <p:sp>
        <p:nvSpPr>
          <p:cNvPr id="3" name="Segnaposto testo 2"/>
          <p:cNvSpPr>
            <a:spLocks noGrp="1"/>
          </p:cNvSpPr>
          <p:nvPr>
            <p:ph type="body" sz="quarter" idx="11"/>
          </p:nvPr>
        </p:nvSpPr>
        <p:spPr>
          <a:xfrm>
            <a:off x="395288" y="1412874"/>
            <a:ext cx="4990440" cy="4968453"/>
          </a:xfrm>
        </p:spPr>
        <p:txBody>
          <a:bodyPr/>
          <a:lstStyle/>
          <a:p>
            <a:r>
              <a:rPr lang="en-US" dirty="0"/>
              <a:t>Welcome to UNIBO!</a:t>
            </a:r>
          </a:p>
          <a:p>
            <a:endParaRPr lang="en-US" dirty="0"/>
          </a:p>
          <a:p>
            <a:r>
              <a:rPr lang="en-US" dirty="0"/>
              <a:t>First, confirm your arrival and beginning of mobility through the </a:t>
            </a:r>
            <a:r>
              <a:rPr lang="en-US" b="1" dirty="0"/>
              <a:t>online check-in </a:t>
            </a:r>
            <a:r>
              <a:rPr lang="en-US" dirty="0"/>
              <a:t>by our central </a:t>
            </a:r>
            <a:r>
              <a:rPr lang="en-US" b="1" dirty="0"/>
              <a:t>Exchange Student Desk </a:t>
            </a:r>
            <a:r>
              <a:rPr lang="en-US" dirty="0"/>
              <a:t>(incoming.diri@unibo.it) </a:t>
            </a:r>
          </a:p>
          <a:p>
            <a:endParaRPr lang="en-US" dirty="0"/>
          </a:p>
          <a:p>
            <a:r>
              <a:rPr lang="en-US" dirty="0"/>
              <a:t>The procedure and the direct access slots are described on this page, </a:t>
            </a:r>
          </a:p>
          <a:p>
            <a:r>
              <a:rPr lang="en-US" dirty="0"/>
              <a:t>please read it carefully:</a:t>
            </a:r>
          </a:p>
          <a:p>
            <a:r>
              <a:rPr lang="en-US" dirty="0">
                <a:hlinkClick r:id="rId2"/>
              </a:rPr>
              <a:t>https://www.unibo.it/en/international/incoming-exchange-students/exchange-students-unibo-check-in</a:t>
            </a:r>
            <a:r>
              <a:rPr lang="en-US" dirty="0"/>
              <a:t>  </a:t>
            </a:r>
          </a:p>
          <a:p>
            <a:endParaRPr lang="en-US" dirty="0"/>
          </a:p>
          <a:p>
            <a:endParaRPr lang="it-IT" dirty="0"/>
          </a:p>
        </p:txBody>
      </p:sp>
      <p:grpSp>
        <p:nvGrpSpPr>
          <p:cNvPr id="4" name="object 4">
            <a:extLst>
              <a:ext uri="{FF2B5EF4-FFF2-40B4-BE49-F238E27FC236}">
                <a16:creationId xmlns:a16="http://schemas.microsoft.com/office/drawing/2014/main" id="{0AD3E9CE-05E6-4BAD-8C31-2030B514BD0F}"/>
              </a:ext>
            </a:extLst>
          </p:cNvPr>
          <p:cNvGrpSpPr/>
          <p:nvPr/>
        </p:nvGrpSpPr>
        <p:grpSpPr>
          <a:xfrm>
            <a:off x="6441067" y="942496"/>
            <a:ext cx="1870402" cy="1492243"/>
            <a:chOff x="6912296" y="1407794"/>
            <a:chExt cx="2036089" cy="1651639"/>
          </a:xfrm>
        </p:grpSpPr>
        <p:sp>
          <p:nvSpPr>
            <p:cNvPr id="5" name="object 5">
              <a:extLst>
                <a:ext uri="{FF2B5EF4-FFF2-40B4-BE49-F238E27FC236}">
                  <a16:creationId xmlns:a16="http://schemas.microsoft.com/office/drawing/2014/main" id="{244B07DB-72AE-4E38-B969-61F9938DD1BB}"/>
                </a:ext>
              </a:extLst>
            </p:cNvPr>
            <p:cNvSpPr/>
            <p:nvPr/>
          </p:nvSpPr>
          <p:spPr>
            <a:xfrm>
              <a:off x="6912296" y="1740081"/>
              <a:ext cx="2036089" cy="1319352"/>
            </a:xfrm>
            <a:prstGeom prst="rect">
              <a:avLst/>
            </a:prstGeom>
            <a:blipFill>
              <a:blip r:embed="rId3" cstate="print"/>
              <a:stretch>
                <a:fillRect/>
              </a:stretch>
            </a:blipFill>
          </p:spPr>
          <p:txBody>
            <a:bodyPr wrap="square" lIns="0" tIns="0" rIns="0" bIns="0" rtlCol="0"/>
            <a:lstStyle/>
            <a:p>
              <a:endParaRPr dirty="0"/>
            </a:p>
          </p:txBody>
        </p:sp>
        <p:sp>
          <p:nvSpPr>
            <p:cNvPr id="6" name="object 6">
              <a:extLst>
                <a:ext uri="{FF2B5EF4-FFF2-40B4-BE49-F238E27FC236}">
                  <a16:creationId xmlns:a16="http://schemas.microsoft.com/office/drawing/2014/main" id="{7CFB6661-D184-45A9-A94F-C0897AAAEE47}"/>
                </a:ext>
              </a:extLst>
            </p:cNvPr>
            <p:cNvSpPr/>
            <p:nvPr/>
          </p:nvSpPr>
          <p:spPr>
            <a:xfrm>
              <a:off x="7019836" y="1407794"/>
              <a:ext cx="1111465" cy="926134"/>
            </a:xfrm>
            <a:prstGeom prst="rect">
              <a:avLst/>
            </a:prstGeom>
            <a:blipFill>
              <a:blip r:embed="rId4" cstate="print"/>
              <a:stretch>
                <a:fillRect/>
              </a:stretch>
            </a:blipFill>
          </p:spPr>
          <p:txBody>
            <a:bodyPr wrap="square" lIns="0" tIns="0" rIns="0" bIns="0" rtlCol="0"/>
            <a:lstStyle/>
            <a:p>
              <a:endParaRPr/>
            </a:p>
          </p:txBody>
        </p:sp>
      </p:grpSp>
      <p:sp>
        <p:nvSpPr>
          <p:cNvPr id="7" name="Freccia a destra 6">
            <a:extLst>
              <a:ext uri="{FF2B5EF4-FFF2-40B4-BE49-F238E27FC236}">
                <a16:creationId xmlns:a16="http://schemas.microsoft.com/office/drawing/2014/main" id="{90458D1A-0CA3-4D51-AD11-3942D3B2E4B4}"/>
              </a:ext>
            </a:extLst>
          </p:cNvPr>
          <p:cNvSpPr/>
          <p:nvPr/>
        </p:nvSpPr>
        <p:spPr>
          <a:xfrm>
            <a:off x="3857143" y="5445126"/>
            <a:ext cx="1501152" cy="668687"/>
          </a:xfrm>
          <a:prstGeom prst="rightArrow">
            <a:avLst>
              <a:gd name="adj1" fmla="val 50000"/>
              <a:gd name="adj2" fmla="val 50000"/>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a16="http://schemas.microsoft.com/office/drawing/2014/main" id="{5F62E023-5429-4111-A5DC-DFBB929DE8BE}"/>
              </a:ext>
            </a:extLst>
          </p:cNvPr>
          <p:cNvPicPr>
            <a:picLocks noChangeAspect="1"/>
          </p:cNvPicPr>
          <p:nvPr/>
        </p:nvPicPr>
        <p:blipFill>
          <a:blip r:embed="rId5"/>
          <a:stretch>
            <a:fillRect/>
          </a:stretch>
        </p:blipFill>
        <p:spPr>
          <a:xfrm>
            <a:off x="5494239" y="2341735"/>
            <a:ext cx="3649762" cy="4419248"/>
          </a:xfrm>
          <a:prstGeom prst="rect">
            <a:avLst/>
          </a:prstGeom>
          <a:ln w="28575">
            <a:solidFill>
              <a:srgbClr val="BD2B0B"/>
            </a:solidFill>
          </a:ln>
        </p:spPr>
      </p:pic>
    </p:spTree>
    <p:extLst>
      <p:ext uri="{BB962C8B-B14F-4D97-AF65-F5344CB8AC3E}">
        <p14:creationId xmlns:p14="http://schemas.microsoft.com/office/powerpoint/2010/main" val="1199445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it-IT" altLang="it-IT" sz="3600" b="1" dirty="0" smtClean="0">
                <a:solidFill>
                  <a:srgbClr val="FF0000"/>
                </a:solidFill>
                <a:latin typeface="Century Gothic" panose="020B0502020202020204" pitchFamily="34" charset="0"/>
              </a:rPr>
              <a:t>LEARNING AGREEMENT – 3.1</a:t>
            </a:r>
          </a:p>
        </p:txBody>
      </p:sp>
      <p:sp>
        <p:nvSpPr>
          <p:cNvPr id="3" name="Segnaposto contenuto 2"/>
          <p:cNvSpPr>
            <a:spLocks noGrp="1"/>
          </p:cNvSpPr>
          <p:nvPr>
            <p:ph idx="1"/>
          </p:nvPr>
        </p:nvSpPr>
        <p:spPr>
          <a:xfrm>
            <a:off x="-11113" y="2060575"/>
            <a:ext cx="9036051" cy="5184775"/>
          </a:xfrm>
        </p:spPr>
        <p:txBody>
          <a:bodyPr/>
          <a:lstStyle/>
          <a:p>
            <a:pPr eaLnBrk="1" hangingPunct="1">
              <a:defRPr/>
            </a:pPr>
            <a:r>
              <a:rPr lang="it-IT" sz="2400" dirty="0" err="1"/>
              <a:t>If</a:t>
            </a:r>
            <a:r>
              <a:rPr lang="it-IT" sz="2400" dirty="0"/>
              <a:t> </a:t>
            </a:r>
            <a:r>
              <a:rPr lang="it-IT" sz="2400" dirty="0" err="1"/>
              <a:t>your</a:t>
            </a:r>
            <a:r>
              <a:rPr lang="it-IT" sz="2400" dirty="0"/>
              <a:t> </a:t>
            </a:r>
            <a:r>
              <a:rPr lang="it-IT" sz="2400" dirty="0" err="1"/>
              <a:t>University</a:t>
            </a:r>
            <a:r>
              <a:rPr lang="it-IT" sz="2400" dirty="0"/>
              <a:t> </a:t>
            </a:r>
            <a:r>
              <a:rPr lang="it-IT" sz="2400" dirty="0" err="1"/>
              <a:t>allows</a:t>
            </a:r>
            <a:r>
              <a:rPr lang="it-IT" sz="2400" dirty="0"/>
              <a:t> </a:t>
            </a:r>
            <a:r>
              <a:rPr lang="it-IT" sz="2400" dirty="0" err="1"/>
              <a:t>it</a:t>
            </a:r>
            <a:r>
              <a:rPr lang="it-IT" sz="2400" dirty="0"/>
              <a:t>, </a:t>
            </a:r>
            <a:r>
              <a:rPr lang="it-IT" sz="2400" dirty="0" err="1"/>
              <a:t>you</a:t>
            </a:r>
            <a:r>
              <a:rPr lang="it-IT" sz="2400" dirty="0"/>
              <a:t> </a:t>
            </a:r>
            <a:r>
              <a:rPr lang="it-IT" sz="2400" dirty="0" err="1"/>
              <a:t>could</a:t>
            </a:r>
            <a:r>
              <a:rPr lang="it-IT" sz="2400" dirty="0"/>
              <a:t> </a:t>
            </a:r>
            <a:r>
              <a:rPr lang="it-IT" sz="2400" dirty="0" err="1"/>
              <a:t>also</a:t>
            </a:r>
            <a:r>
              <a:rPr lang="it-IT" sz="2400" dirty="0"/>
              <a:t> </a:t>
            </a:r>
            <a:r>
              <a:rPr lang="it-IT" sz="2400" dirty="0" err="1"/>
              <a:t>choose</a:t>
            </a:r>
            <a:r>
              <a:rPr lang="it-IT" sz="2400" dirty="0"/>
              <a:t> </a:t>
            </a:r>
            <a:r>
              <a:rPr lang="it-IT" sz="2400" dirty="0" err="1"/>
              <a:t>subjects</a:t>
            </a:r>
            <a:r>
              <a:rPr lang="it-IT" sz="2400" dirty="0"/>
              <a:t> from </a:t>
            </a:r>
            <a:r>
              <a:rPr lang="it-IT" sz="2400" dirty="0" err="1"/>
              <a:t>other</a:t>
            </a:r>
            <a:r>
              <a:rPr lang="it-IT" sz="2400" dirty="0"/>
              <a:t> </a:t>
            </a:r>
            <a:r>
              <a:rPr lang="it-IT" sz="2400" dirty="0" err="1"/>
              <a:t>departments</a:t>
            </a:r>
            <a:r>
              <a:rPr lang="it-IT" sz="2400" dirty="0"/>
              <a:t> (e.g. </a:t>
            </a:r>
            <a:r>
              <a:rPr lang="it-IT" sz="2400" dirty="0" smtClean="0"/>
              <a:t>Law </a:t>
            </a:r>
            <a:r>
              <a:rPr lang="it-IT" sz="2400" dirty="0" err="1" smtClean="0"/>
              <a:t>department</a:t>
            </a:r>
            <a:r>
              <a:rPr lang="it-IT" sz="2400" dirty="0" smtClean="0"/>
              <a:t>).</a:t>
            </a:r>
            <a:endParaRPr lang="it-IT" sz="2400" dirty="0"/>
          </a:p>
          <a:p>
            <a:pPr marL="0" indent="0" eaLnBrk="1" hangingPunct="1">
              <a:buFontTx/>
              <a:buNone/>
              <a:defRPr/>
            </a:pPr>
            <a:endParaRPr lang="it-IT" sz="2400" dirty="0"/>
          </a:p>
          <a:p>
            <a:pPr eaLnBrk="1" hangingPunct="1">
              <a:defRPr/>
            </a:pPr>
            <a:r>
              <a:rPr lang="it-IT" sz="2400" dirty="0"/>
              <a:t>In </a:t>
            </a:r>
            <a:r>
              <a:rPr lang="it-IT" sz="2400" dirty="0" err="1"/>
              <a:t>these</a:t>
            </a:r>
            <a:r>
              <a:rPr lang="it-IT" sz="2400" dirty="0"/>
              <a:t> </a:t>
            </a:r>
            <a:r>
              <a:rPr lang="it-IT" sz="2400" dirty="0" err="1"/>
              <a:t>cases</a:t>
            </a:r>
            <a:r>
              <a:rPr lang="it-IT" sz="2400" dirty="0"/>
              <a:t>, </a:t>
            </a:r>
            <a:r>
              <a:rPr lang="it-IT" sz="2400" dirty="0" err="1"/>
              <a:t>you</a:t>
            </a:r>
            <a:r>
              <a:rPr lang="it-IT" sz="2400" dirty="0"/>
              <a:t> must </a:t>
            </a:r>
            <a:r>
              <a:rPr lang="it-IT" altLang="it-IT" sz="2400" b="1" dirty="0" err="1"/>
              <a:t>ask</a:t>
            </a:r>
            <a:r>
              <a:rPr lang="it-IT" altLang="it-IT" sz="2400" b="1" dirty="0"/>
              <a:t> to the International Office of the </a:t>
            </a:r>
            <a:r>
              <a:rPr lang="it-IT" altLang="it-IT" sz="2400" b="1" dirty="0" err="1"/>
              <a:t>department</a:t>
            </a:r>
            <a:r>
              <a:rPr lang="it-IT" altLang="it-IT" sz="2400" b="1" dirty="0"/>
              <a:t> in </a:t>
            </a:r>
            <a:r>
              <a:rPr lang="it-IT" altLang="it-IT" sz="2400" b="1" dirty="0" err="1"/>
              <a:t>charge</a:t>
            </a:r>
            <a:r>
              <a:rPr lang="it-IT" altLang="it-IT" sz="2400" b="1" dirty="0"/>
              <a:t> </a:t>
            </a:r>
            <a:r>
              <a:rPr lang="it-IT" altLang="it-IT" sz="2400" dirty="0"/>
              <a:t>(some </a:t>
            </a:r>
            <a:r>
              <a:rPr lang="it-IT" altLang="it-IT" sz="2400" dirty="0" err="1"/>
              <a:t>courses</a:t>
            </a:r>
            <a:r>
              <a:rPr lang="it-IT" altLang="it-IT" sz="2400" dirty="0"/>
              <a:t> </a:t>
            </a:r>
            <a:r>
              <a:rPr lang="it-IT" altLang="it-IT" sz="2400" dirty="0" err="1"/>
              <a:t>may</a:t>
            </a:r>
            <a:r>
              <a:rPr lang="it-IT" altLang="it-IT" sz="2400" dirty="0"/>
              <a:t> </a:t>
            </a:r>
            <a:r>
              <a:rPr lang="it-IT" altLang="it-IT" sz="2400" dirty="0" err="1"/>
              <a:t>not</a:t>
            </a:r>
            <a:r>
              <a:rPr lang="it-IT" altLang="it-IT" sz="2400" dirty="0"/>
              <a:t> be </a:t>
            </a:r>
            <a:r>
              <a:rPr lang="it-IT" altLang="it-IT" sz="2400" dirty="0" err="1"/>
              <a:t>available</a:t>
            </a:r>
            <a:r>
              <a:rPr lang="it-IT" altLang="it-IT" sz="2400" dirty="0"/>
              <a:t> for Erasmus Students, </a:t>
            </a:r>
            <a:r>
              <a:rPr lang="it-IT" altLang="it-IT" sz="2400" dirty="0" err="1"/>
              <a:t>especially</a:t>
            </a:r>
            <a:r>
              <a:rPr lang="it-IT" altLang="it-IT" sz="2400" dirty="0"/>
              <a:t> in the Economics </a:t>
            </a:r>
            <a:r>
              <a:rPr lang="it-IT" altLang="it-IT" sz="2400" dirty="0" err="1"/>
              <a:t>department</a:t>
            </a:r>
            <a:r>
              <a:rPr lang="it-IT" altLang="it-IT" sz="2400" dirty="0"/>
              <a:t>) and </a:t>
            </a:r>
            <a:r>
              <a:rPr lang="it-IT" altLang="it-IT" sz="2400" dirty="0" err="1"/>
              <a:t>after</a:t>
            </a:r>
            <a:r>
              <a:rPr lang="it-IT" altLang="it-IT" sz="2400" dirty="0"/>
              <a:t>, </a:t>
            </a:r>
            <a:r>
              <a:rPr lang="it-IT" altLang="it-IT" sz="2400" dirty="0" err="1"/>
              <a:t>please</a:t>
            </a:r>
            <a:r>
              <a:rPr lang="it-IT" altLang="it-IT" sz="2400" dirty="0"/>
              <a:t> </a:t>
            </a:r>
            <a:r>
              <a:rPr lang="it-IT" altLang="it-IT" sz="2400" dirty="0" err="1"/>
              <a:t>give</a:t>
            </a:r>
            <a:r>
              <a:rPr lang="it-IT" altLang="it-IT" sz="2400" dirty="0"/>
              <a:t> </a:t>
            </a:r>
            <a:r>
              <a:rPr lang="it-IT" altLang="it-IT" sz="2400" dirty="0" err="1"/>
              <a:t>us</a:t>
            </a:r>
            <a:r>
              <a:rPr lang="it-IT" altLang="it-IT" sz="2400" dirty="0"/>
              <a:t> a feedback in </a:t>
            </a:r>
            <a:r>
              <a:rPr lang="it-IT" altLang="it-IT" sz="2400" dirty="0" err="1"/>
              <a:t>order</a:t>
            </a:r>
            <a:r>
              <a:rPr lang="it-IT" altLang="it-IT" sz="2400" dirty="0"/>
              <a:t> to </a:t>
            </a:r>
            <a:r>
              <a:rPr lang="it-IT" altLang="it-IT" sz="2400" dirty="0" err="1"/>
              <a:t>approve</a:t>
            </a:r>
            <a:r>
              <a:rPr lang="it-IT" altLang="it-IT" sz="2400" dirty="0"/>
              <a:t> </a:t>
            </a:r>
            <a:r>
              <a:rPr lang="it-IT" altLang="it-IT" sz="2400" dirty="0" err="1"/>
              <a:t>your</a:t>
            </a:r>
            <a:r>
              <a:rPr lang="it-IT" altLang="it-IT" sz="2400" dirty="0"/>
              <a:t> L.A.</a:t>
            </a:r>
          </a:p>
          <a:p>
            <a:pPr marL="0" indent="0" eaLnBrk="1" hangingPunct="1">
              <a:buFontTx/>
              <a:buNone/>
              <a:defRPr/>
            </a:pPr>
            <a:endParaRPr lang="it-IT" altLang="it-IT" sz="2400" dirty="0"/>
          </a:p>
          <a:p>
            <a:pPr eaLnBrk="1" hangingPunct="1">
              <a:defRPr/>
            </a:pPr>
            <a:r>
              <a:rPr lang="it-IT" altLang="it-IT" sz="2400" b="1" dirty="0" err="1"/>
              <a:t>Check</a:t>
            </a:r>
            <a:r>
              <a:rPr lang="it-IT" altLang="it-IT" sz="2400" b="1" dirty="0"/>
              <a:t> </a:t>
            </a:r>
            <a:r>
              <a:rPr lang="it-IT" altLang="it-IT" sz="2400" b="1" dirty="0" err="1"/>
              <a:t>this</a:t>
            </a:r>
            <a:r>
              <a:rPr lang="it-IT" altLang="it-IT" sz="2400" b="1" dirty="0"/>
              <a:t> </a:t>
            </a:r>
            <a:r>
              <a:rPr lang="it-IT" altLang="it-IT" sz="2400" b="1" dirty="0" err="1"/>
              <a:t>possibility</a:t>
            </a:r>
            <a:r>
              <a:rPr lang="it-IT" altLang="it-IT" sz="2400" b="1" dirty="0"/>
              <a:t> </a:t>
            </a:r>
            <a:r>
              <a:rPr lang="it-IT" altLang="it-IT" sz="2400" b="1" dirty="0" err="1"/>
              <a:t>is</a:t>
            </a:r>
            <a:r>
              <a:rPr lang="it-IT" altLang="it-IT" sz="2400" b="1" dirty="0"/>
              <a:t> </a:t>
            </a:r>
            <a:r>
              <a:rPr lang="it-IT" altLang="it-IT" sz="2400" b="1" dirty="0" err="1"/>
              <a:t>your</a:t>
            </a:r>
            <a:r>
              <a:rPr lang="it-IT" altLang="it-IT" sz="2400" b="1" dirty="0"/>
              <a:t> </a:t>
            </a:r>
            <a:r>
              <a:rPr lang="it-IT" altLang="it-IT" sz="2400" b="1" dirty="0" err="1"/>
              <a:t>responsability</a:t>
            </a:r>
            <a:r>
              <a:rPr lang="it-IT" altLang="it-IT" sz="2400" b="1" dirty="0"/>
              <a:t>.</a:t>
            </a:r>
            <a:endParaRPr lang="it-IT" sz="2400" b="1" dirty="0"/>
          </a:p>
        </p:txBody>
      </p:sp>
    </p:spTree>
    <p:extLst>
      <p:ext uri="{BB962C8B-B14F-4D97-AF65-F5344CB8AC3E}">
        <p14:creationId xmlns:p14="http://schemas.microsoft.com/office/powerpoint/2010/main" val="388742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8728F85F-4D5E-486C-937E-E5447C88C3F6}"/>
              </a:ext>
            </a:extLst>
          </p:cNvPr>
          <p:cNvSpPr>
            <a:spLocks noGrp="1"/>
          </p:cNvSpPr>
          <p:nvPr>
            <p:ph type="body" sz="quarter" idx="10"/>
          </p:nvPr>
        </p:nvSpPr>
        <p:spPr>
          <a:xfrm>
            <a:off x="333277" y="424956"/>
            <a:ext cx="8424862" cy="648071"/>
          </a:xfrm>
        </p:spPr>
        <p:txBody>
          <a:bodyPr/>
          <a:lstStyle/>
          <a:p>
            <a:r>
              <a:rPr lang="it-IT" dirty="0"/>
              <a:t>ONLINE STUDY PLAN</a:t>
            </a:r>
          </a:p>
        </p:txBody>
      </p:sp>
      <p:sp>
        <p:nvSpPr>
          <p:cNvPr id="3" name="Segnaposto testo 2">
            <a:extLst>
              <a:ext uri="{FF2B5EF4-FFF2-40B4-BE49-F238E27FC236}">
                <a16:creationId xmlns:a16="http://schemas.microsoft.com/office/drawing/2014/main" id="{8FA70A5E-2807-4773-B5E6-47ED7747DCD3}"/>
              </a:ext>
            </a:extLst>
          </p:cNvPr>
          <p:cNvSpPr>
            <a:spLocks noGrp="1"/>
          </p:cNvSpPr>
          <p:nvPr>
            <p:ph type="body" sz="quarter" idx="11"/>
          </p:nvPr>
        </p:nvSpPr>
        <p:spPr>
          <a:xfrm>
            <a:off x="333277" y="1073027"/>
            <a:ext cx="8599209" cy="4968552"/>
          </a:xfrm>
        </p:spPr>
        <p:txBody>
          <a:bodyPr/>
          <a:lstStyle/>
          <a:p>
            <a:r>
              <a:rPr lang="en-US" dirty="0"/>
              <a:t>You will be able to fill the Study Plan </a:t>
            </a:r>
            <a:r>
              <a:rPr lang="en-US" b="1" dirty="0"/>
              <a:t>only after the check-in. </a:t>
            </a:r>
            <a:r>
              <a:rPr lang="en-US" dirty="0"/>
              <a:t>Once you have completed your Learning Agreement (compulsory  for Erasmus+ students, optional for others), you have to fill in the </a:t>
            </a:r>
            <a:r>
              <a:rPr lang="en-US" b="1" dirty="0"/>
              <a:t>online Study Plan </a:t>
            </a:r>
            <a:r>
              <a:rPr lang="en-US" dirty="0"/>
              <a:t>(compulsory for all students) through Studenti  Online, using your institutional credentials. </a:t>
            </a:r>
          </a:p>
          <a:p>
            <a:endParaRPr lang="en-US" b="1" dirty="0"/>
          </a:p>
          <a:p>
            <a:r>
              <a:rPr lang="en-US" dirty="0"/>
              <a:t>If you don’t fill in the Study Plan before the exam sessions start, you will not be allowed to register for the exams.</a:t>
            </a:r>
          </a:p>
          <a:p>
            <a:r>
              <a:rPr lang="en-US" dirty="0"/>
              <a:t>Here you can find more information and a dedicated guide: </a:t>
            </a:r>
            <a:r>
              <a:rPr lang="en-US" dirty="0">
                <a:hlinkClick r:id="rId2"/>
              </a:rPr>
              <a:t>https://www.unibo.it/en/international/incoming-exchange-students/exchange-students-unibo-filling-in-your-online-study-plan</a:t>
            </a:r>
            <a:r>
              <a:rPr lang="en-US" dirty="0"/>
              <a:t> </a:t>
            </a:r>
          </a:p>
          <a:p>
            <a:endParaRPr lang="it-IT" dirty="0"/>
          </a:p>
        </p:txBody>
      </p:sp>
      <p:grpSp>
        <p:nvGrpSpPr>
          <p:cNvPr id="4" name="object 4">
            <a:extLst>
              <a:ext uri="{FF2B5EF4-FFF2-40B4-BE49-F238E27FC236}">
                <a16:creationId xmlns:a16="http://schemas.microsoft.com/office/drawing/2014/main" id="{8FA5908D-8114-4899-9223-2A5253196AA6}"/>
              </a:ext>
            </a:extLst>
          </p:cNvPr>
          <p:cNvGrpSpPr/>
          <p:nvPr/>
        </p:nvGrpSpPr>
        <p:grpSpPr>
          <a:xfrm>
            <a:off x="85495" y="4077335"/>
            <a:ext cx="9093835" cy="2735580"/>
            <a:chOff x="50292" y="4098039"/>
            <a:chExt cx="9093835" cy="2735580"/>
          </a:xfrm>
        </p:grpSpPr>
        <p:sp>
          <p:nvSpPr>
            <p:cNvPr id="5" name="object 5">
              <a:extLst>
                <a:ext uri="{FF2B5EF4-FFF2-40B4-BE49-F238E27FC236}">
                  <a16:creationId xmlns:a16="http://schemas.microsoft.com/office/drawing/2014/main" id="{C9092DD8-9C43-41E7-9069-03198F2D578B}"/>
                </a:ext>
              </a:extLst>
            </p:cNvPr>
            <p:cNvSpPr/>
            <p:nvPr/>
          </p:nvSpPr>
          <p:spPr>
            <a:xfrm>
              <a:off x="5803392" y="4098039"/>
              <a:ext cx="3340607" cy="2735580"/>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2FCB2280-B495-4FB6-9E21-63A6DACD3216}"/>
                </a:ext>
              </a:extLst>
            </p:cNvPr>
            <p:cNvSpPr/>
            <p:nvPr/>
          </p:nvSpPr>
          <p:spPr>
            <a:xfrm>
              <a:off x="5867400" y="4162043"/>
              <a:ext cx="3168396" cy="2557272"/>
            </a:xfrm>
            <a:prstGeom prst="rect">
              <a:avLst/>
            </a:prstGeom>
            <a:blipFill>
              <a:blip r:embed="rId4" cstate="print"/>
              <a:stretch>
                <a:fillRect/>
              </a:stretch>
            </a:blipFill>
          </p:spPr>
          <p:txBody>
            <a:bodyPr wrap="square" lIns="0" tIns="0" rIns="0" bIns="0" rtlCol="0"/>
            <a:lstStyle/>
            <a:p>
              <a:endParaRPr/>
            </a:p>
          </p:txBody>
        </p:sp>
        <p:sp>
          <p:nvSpPr>
            <p:cNvPr id="7" name="object 7">
              <a:extLst>
                <a:ext uri="{FF2B5EF4-FFF2-40B4-BE49-F238E27FC236}">
                  <a16:creationId xmlns:a16="http://schemas.microsoft.com/office/drawing/2014/main" id="{B934500A-3B60-49FB-ADB6-62DBD68EC997}"/>
                </a:ext>
              </a:extLst>
            </p:cNvPr>
            <p:cNvSpPr/>
            <p:nvPr/>
          </p:nvSpPr>
          <p:spPr>
            <a:xfrm>
              <a:off x="5848350" y="4142993"/>
              <a:ext cx="3206750" cy="2595880"/>
            </a:xfrm>
            <a:custGeom>
              <a:avLst/>
              <a:gdLst/>
              <a:ahLst/>
              <a:cxnLst/>
              <a:rect l="l" t="t" r="r" b="b"/>
              <a:pathLst>
                <a:path w="3206750" h="2595879">
                  <a:moveTo>
                    <a:pt x="0" y="2595372"/>
                  </a:moveTo>
                  <a:lnTo>
                    <a:pt x="3206496" y="2595372"/>
                  </a:lnTo>
                  <a:lnTo>
                    <a:pt x="3206496" y="0"/>
                  </a:lnTo>
                  <a:lnTo>
                    <a:pt x="0" y="0"/>
                  </a:lnTo>
                  <a:lnTo>
                    <a:pt x="0" y="2595372"/>
                  </a:lnTo>
                  <a:close/>
                </a:path>
              </a:pathLst>
            </a:custGeom>
            <a:ln w="38100">
              <a:solidFill>
                <a:srgbClr val="006FC0"/>
              </a:solidFill>
            </a:ln>
          </p:spPr>
          <p:txBody>
            <a:bodyPr wrap="square" lIns="0" tIns="0" rIns="0" bIns="0" rtlCol="0"/>
            <a:lstStyle/>
            <a:p>
              <a:endParaRPr/>
            </a:p>
          </p:txBody>
        </p:sp>
        <p:sp>
          <p:nvSpPr>
            <p:cNvPr id="8" name="object 8">
              <a:extLst>
                <a:ext uri="{FF2B5EF4-FFF2-40B4-BE49-F238E27FC236}">
                  <a16:creationId xmlns:a16="http://schemas.microsoft.com/office/drawing/2014/main" id="{E24FF00B-783E-4A62-BA26-954E2B42B775}"/>
                </a:ext>
              </a:extLst>
            </p:cNvPr>
            <p:cNvSpPr/>
            <p:nvPr/>
          </p:nvSpPr>
          <p:spPr>
            <a:xfrm>
              <a:off x="50292" y="4229093"/>
              <a:ext cx="5753100" cy="2604516"/>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A5E82783-3B85-481C-A39D-53F197620D59}"/>
                </a:ext>
              </a:extLst>
            </p:cNvPr>
            <p:cNvSpPr/>
            <p:nvPr/>
          </p:nvSpPr>
          <p:spPr>
            <a:xfrm>
              <a:off x="114300" y="4293107"/>
              <a:ext cx="5574792" cy="2426208"/>
            </a:xfrm>
            <a:prstGeom prst="rect">
              <a:avLst/>
            </a:prstGeom>
            <a:blipFill>
              <a:blip r:embed="rId6"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9ADF2221-831E-4B3A-9D63-29ABAE067FBA}"/>
                </a:ext>
              </a:extLst>
            </p:cNvPr>
            <p:cNvSpPr/>
            <p:nvPr/>
          </p:nvSpPr>
          <p:spPr>
            <a:xfrm>
              <a:off x="95250" y="4274057"/>
              <a:ext cx="5613400" cy="2464435"/>
            </a:xfrm>
            <a:custGeom>
              <a:avLst/>
              <a:gdLst/>
              <a:ahLst/>
              <a:cxnLst/>
              <a:rect l="l" t="t" r="r" b="b"/>
              <a:pathLst>
                <a:path w="5613400" h="2464434">
                  <a:moveTo>
                    <a:pt x="0" y="2464308"/>
                  </a:moveTo>
                  <a:lnTo>
                    <a:pt x="5612892" y="2464308"/>
                  </a:lnTo>
                  <a:lnTo>
                    <a:pt x="5612892" y="0"/>
                  </a:lnTo>
                  <a:lnTo>
                    <a:pt x="0" y="0"/>
                  </a:lnTo>
                  <a:lnTo>
                    <a:pt x="0" y="2464308"/>
                  </a:lnTo>
                  <a:close/>
                </a:path>
              </a:pathLst>
            </a:custGeom>
            <a:ln w="38100">
              <a:solidFill>
                <a:srgbClr val="C0504D"/>
              </a:solidFill>
            </a:ln>
          </p:spPr>
          <p:txBody>
            <a:bodyPr wrap="square" lIns="0" tIns="0" rIns="0" bIns="0" rtlCol="0"/>
            <a:lstStyle/>
            <a:p>
              <a:endParaRPr/>
            </a:p>
          </p:txBody>
        </p:sp>
        <p:sp>
          <p:nvSpPr>
            <p:cNvPr id="11" name="object 11">
              <a:extLst>
                <a:ext uri="{FF2B5EF4-FFF2-40B4-BE49-F238E27FC236}">
                  <a16:creationId xmlns:a16="http://schemas.microsoft.com/office/drawing/2014/main" id="{5C66E43A-DB97-44F4-B762-0BA376A74FD1}"/>
                </a:ext>
              </a:extLst>
            </p:cNvPr>
            <p:cNvSpPr/>
            <p:nvPr/>
          </p:nvSpPr>
          <p:spPr>
            <a:xfrm>
              <a:off x="3851909" y="5157977"/>
              <a:ext cx="937260" cy="647700"/>
            </a:xfrm>
            <a:custGeom>
              <a:avLst/>
              <a:gdLst/>
              <a:ahLst/>
              <a:cxnLst/>
              <a:rect l="l" t="t" r="r" b="b"/>
              <a:pathLst>
                <a:path w="937260" h="647700">
                  <a:moveTo>
                    <a:pt x="0" y="323850"/>
                  </a:moveTo>
                  <a:lnTo>
                    <a:pt x="12376" y="249607"/>
                  </a:lnTo>
                  <a:lnTo>
                    <a:pt x="47630" y="181447"/>
                  </a:lnTo>
                  <a:lnTo>
                    <a:pt x="72957" y="150256"/>
                  </a:lnTo>
                  <a:lnTo>
                    <a:pt x="102949" y="121315"/>
                  </a:lnTo>
                  <a:lnTo>
                    <a:pt x="137255" y="94868"/>
                  </a:lnTo>
                  <a:lnTo>
                    <a:pt x="175522" y="71159"/>
                  </a:lnTo>
                  <a:lnTo>
                    <a:pt x="217399" y="50429"/>
                  </a:lnTo>
                  <a:lnTo>
                    <a:pt x="262534" y="32923"/>
                  </a:lnTo>
                  <a:lnTo>
                    <a:pt x="310576" y="18884"/>
                  </a:lnTo>
                  <a:lnTo>
                    <a:pt x="361174" y="8555"/>
                  </a:lnTo>
                  <a:lnTo>
                    <a:pt x="413976" y="2179"/>
                  </a:lnTo>
                  <a:lnTo>
                    <a:pt x="468629" y="0"/>
                  </a:lnTo>
                  <a:lnTo>
                    <a:pt x="523283" y="2179"/>
                  </a:lnTo>
                  <a:lnTo>
                    <a:pt x="576085" y="8555"/>
                  </a:lnTo>
                  <a:lnTo>
                    <a:pt x="626683" y="18884"/>
                  </a:lnTo>
                  <a:lnTo>
                    <a:pt x="674725" y="32923"/>
                  </a:lnTo>
                  <a:lnTo>
                    <a:pt x="719860" y="50429"/>
                  </a:lnTo>
                  <a:lnTo>
                    <a:pt x="761737" y="71159"/>
                  </a:lnTo>
                  <a:lnTo>
                    <a:pt x="800004" y="94869"/>
                  </a:lnTo>
                  <a:lnTo>
                    <a:pt x="834310" y="121315"/>
                  </a:lnTo>
                  <a:lnTo>
                    <a:pt x="864302" y="150256"/>
                  </a:lnTo>
                  <a:lnTo>
                    <a:pt x="889629" y="181447"/>
                  </a:lnTo>
                  <a:lnTo>
                    <a:pt x="909940" y="214645"/>
                  </a:lnTo>
                  <a:lnTo>
                    <a:pt x="934107" y="286089"/>
                  </a:lnTo>
                  <a:lnTo>
                    <a:pt x="937260" y="323850"/>
                  </a:lnTo>
                  <a:lnTo>
                    <a:pt x="934107" y="361617"/>
                  </a:lnTo>
                  <a:lnTo>
                    <a:pt x="909940" y="433069"/>
                  </a:lnTo>
                  <a:lnTo>
                    <a:pt x="889629" y="466269"/>
                  </a:lnTo>
                  <a:lnTo>
                    <a:pt x="864302" y="497460"/>
                  </a:lnTo>
                  <a:lnTo>
                    <a:pt x="834310" y="526400"/>
                  </a:lnTo>
                  <a:lnTo>
                    <a:pt x="800004" y="552845"/>
                  </a:lnTo>
                  <a:lnTo>
                    <a:pt x="761737" y="576552"/>
                  </a:lnTo>
                  <a:lnTo>
                    <a:pt x="719860" y="597279"/>
                  </a:lnTo>
                  <a:lnTo>
                    <a:pt x="674725" y="614782"/>
                  </a:lnTo>
                  <a:lnTo>
                    <a:pt x="626683" y="628819"/>
                  </a:lnTo>
                  <a:lnTo>
                    <a:pt x="576085" y="639146"/>
                  </a:lnTo>
                  <a:lnTo>
                    <a:pt x="523283" y="645521"/>
                  </a:lnTo>
                  <a:lnTo>
                    <a:pt x="468629" y="647700"/>
                  </a:lnTo>
                  <a:lnTo>
                    <a:pt x="413976" y="645521"/>
                  </a:lnTo>
                  <a:lnTo>
                    <a:pt x="361174" y="639146"/>
                  </a:lnTo>
                  <a:lnTo>
                    <a:pt x="310576" y="628819"/>
                  </a:lnTo>
                  <a:lnTo>
                    <a:pt x="262534" y="614782"/>
                  </a:lnTo>
                  <a:lnTo>
                    <a:pt x="217399" y="597279"/>
                  </a:lnTo>
                  <a:lnTo>
                    <a:pt x="175522" y="576552"/>
                  </a:lnTo>
                  <a:lnTo>
                    <a:pt x="137255" y="552845"/>
                  </a:lnTo>
                  <a:lnTo>
                    <a:pt x="102949" y="526400"/>
                  </a:lnTo>
                  <a:lnTo>
                    <a:pt x="72957" y="497460"/>
                  </a:lnTo>
                  <a:lnTo>
                    <a:pt x="47630" y="466269"/>
                  </a:lnTo>
                  <a:lnTo>
                    <a:pt x="27319" y="433069"/>
                  </a:lnTo>
                  <a:lnTo>
                    <a:pt x="3152" y="361617"/>
                  </a:lnTo>
                  <a:lnTo>
                    <a:pt x="0" y="323850"/>
                  </a:lnTo>
                  <a:close/>
                </a:path>
              </a:pathLst>
            </a:custGeom>
            <a:ln w="38100">
              <a:solidFill>
                <a:srgbClr val="FFFF00"/>
              </a:solidFill>
            </a:ln>
          </p:spPr>
          <p:txBody>
            <a:bodyPr wrap="square" lIns="0" tIns="0" rIns="0" bIns="0" rtlCol="0"/>
            <a:lstStyle/>
            <a:p>
              <a:endParaRPr/>
            </a:p>
          </p:txBody>
        </p:sp>
        <p:sp>
          <p:nvSpPr>
            <p:cNvPr id="12" name="object 12">
              <a:extLst>
                <a:ext uri="{FF2B5EF4-FFF2-40B4-BE49-F238E27FC236}">
                  <a16:creationId xmlns:a16="http://schemas.microsoft.com/office/drawing/2014/main" id="{4AE2301D-A72E-4DF1-BA7E-D5ABB3043FE0}"/>
                </a:ext>
              </a:extLst>
            </p:cNvPr>
            <p:cNvSpPr/>
            <p:nvPr/>
          </p:nvSpPr>
          <p:spPr>
            <a:xfrm>
              <a:off x="5076444" y="5228844"/>
              <a:ext cx="791210" cy="576580"/>
            </a:xfrm>
            <a:custGeom>
              <a:avLst/>
              <a:gdLst/>
              <a:ahLst/>
              <a:cxnLst/>
              <a:rect l="l" t="t" r="r" b="b"/>
              <a:pathLst>
                <a:path w="791210" h="576579">
                  <a:moveTo>
                    <a:pt x="503554" y="0"/>
                  </a:moveTo>
                  <a:lnTo>
                    <a:pt x="503554" y="144017"/>
                  </a:lnTo>
                  <a:lnTo>
                    <a:pt x="0" y="144017"/>
                  </a:lnTo>
                  <a:lnTo>
                    <a:pt x="0" y="432053"/>
                  </a:lnTo>
                  <a:lnTo>
                    <a:pt x="503554" y="432053"/>
                  </a:lnTo>
                  <a:lnTo>
                    <a:pt x="503554" y="576071"/>
                  </a:lnTo>
                  <a:lnTo>
                    <a:pt x="790955" y="288035"/>
                  </a:lnTo>
                  <a:lnTo>
                    <a:pt x="503554" y="0"/>
                  </a:lnTo>
                  <a:close/>
                </a:path>
              </a:pathLst>
            </a:custGeom>
            <a:solidFill>
              <a:srgbClr val="4F81BC"/>
            </a:solidFill>
          </p:spPr>
          <p:txBody>
            <a:bodyPr wrap="square" lIns="0" tIns="0" rIns="0" bIns="0" rtlCol="0"/>
            <a:lstStyle/>
            <a:p>
              <a:endParaRPr/>
            </a:p>
          </p:txBody>
        </p:sp>
        <p:sp>
          <p:nvSpPr>
            <p:cNvPr id="13" name="object 13">
              <a:extLst>
                <a:ext uri="{FF2B5EF4-FFF2-40B4-BE49-F238E27FC236}">
                  <a16:creationId xmlns:a16="http://schemas.microsoft.com/office/drawing/2014/main" id="{6D2D9305-2392-4EAF-B40C-0901D829200F}"/>
                </a:ext>
              </a:extLst>
            </p:cNvPr>
            <p:cNvSpPr/>
            <p:nvPr/>
          </p:nvSpPr>
          <p:spPr>
            <a:xfrm>
              <a:off x="5076444" y="5228844"/>
              <a:ext cx="791210" cy="576580"/>
            </a:xfrm>
            <a:custGeom>
              <a:avLst/>
              <a:gdLst/>
              <a:ahLst/>
              <a:cxnLst/>
              <a:rect l="l" t="t" r="r" b="b"/>
              <a:pathLst>
                <a:path w="791210" h="576579">
                  <a:moveTo>
                    <a:pt x="0" y="144017"/>
                  </a:moveTo>
                  <a:lnTo>
                    <a:pt x="503554" y="144017"/>
                  </a:lnTo>
                  <a:lnTo>
                    <a:pt x="503554" y="0"/>
                  </a:lnTo>
                  <a:lnTo>
                    <a:pt x="790955" y="288035"/>
                  </a:lnTo>
                  <a:lnTo>
                    <a:pt x="503554" y="576071"/>
                  </a:lnTo>
                  <a:lnTo>
                    <a:pt x="503554" y="432053"/>
                  </a:lnTo>
                  <a:lnTo>
                    <a:pt x="0" y="432053"/>
                  </a:lnTo>
                  <a:lnTo>
                    <a:pt x="0" y="144017"/>
                  </a:lnTo>
                  <a:close/>
                </a:path>
              </a:pathLst>
            </a:custGeom>
            <a:ln w="9144">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977425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28FDD6B-EB84-4C0D-AF4E-8F5CDDC96348}"/>
              </a:ext>
            </a:extLst>
          </p:cNvPr>
          <p:cNvSpPr>
            <a:spLocks noGrp="1"/>
          </p:cNvSpPr>
          <p:nvPr>
            <p:ph type="body" sz="quarter" idx="10"/>
          </p:nvPr>
        </p:nvSpPr>
        <p:spPr/>
        <p:txBody>
          <a:bodyPr/>
          <a:lstStyle/>
          <a:p>
            <a:r>
              <a:rPr lang="it-IT" dirty="0"/>
              <a:t>LEARNING AGREEMENT - CHANGES</a:t>
            </a:r>
          </a:p>
        </p:txBody>
      </p:sp>
      <p:sp>
        <p:nvSpPr>
          <p:cNvPr id="3" name="Segnaposto testo 2">
            <a:extLst>
              <a:ext uri="{FF2B5EF4-FFF2-40B4-BE49-F238E27FC236}">
                <a16:creationId xmlns:a16="http://schemas.microsoft.com/office/drawing/2014/main" id="{2B6CE94C-383A-4F5F-8498-7AB0F6CA27B2}"/>
              </a:ext>
            </a:extLst>
          </p:cNvPr>
          <p:cNvSpPr>
            <a:spLocks noGrp="1"/>
          </p:cNvSpPr>
          <p:nvPr>
            <p:ph type="body" sz="quarter" idx="11"/>
          </p:nvPr>
        </p:nvSpPr>
        <p:spPr>
          <a:xfrm>
            <a:off x="395288" y="1412875"/>
            <a:ext cx="8209160" cy="4536405"/>
          </a:xfrm>
        </p:spPr>
        <p:txBody>
          <a:bodyPr/>
          <a:lstStyle/>
          <a:p>
            <a:pPr marL="285750" indent="-285750">
              <a:buFont typeface="Wingdings" panose="05000000000000000000" pitchFamily="2" charset="2"/>
              <a:buChar char="q"/>
            </a:pPr>
            <a:r>
              <a:rPr lang="en-US" dirty="0"/>
              <a:t>You can make </a:t>
            </a:r>
            <a:r>
              <a:rPr lang="en-US" b="1" dirty="0"/>
              <a:t>exceptional changes </a:t>
            </a:r>
            <a:r>
              <a:rPr lang="en-US" dirty="0"/>
              <a:t>to your L.A. for a </a:t>
            </a:r>
            <a:r>
              <a:rPr lang="en-US" b="1" dirty="0"/>
              <a:t>maximum of 2 times</a:t>
            </a:r>
            <a:r>
              <a:rPr lang="en-US" dirty="0"/>
              <a:t>. We accept changes </a:t>
            </a:r>
            <a:r>
              <a:rPr lang="en-US" u="sng" dirty="0"/>
              <a:t>up to </a:t>
            </a:r>
            <a:r>
              <a:rPr lang="en-US" b="1" u="sng" dirty="0"/>
              <a:t>6 weeks </a:t>
            </a:r>
            <a:r>
              <a:rPr lang="en-US" u="sng" dirty="0"/>
              <a:t>within the beginning of courses.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Make sure that the change is ok with our rules and with your home </a:t>
            </a:r>
            <a:r>
              <a:rPr lang="en-US" dirty="0" smtClean="0"/>
              <a:t>university</a:t>
            </a:r>
            <a:r>
              <a:rPr lang="en-US" dirty="0" smtClean="0"/>
              <a:t>. </a:t>
            </a: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As well as the first version, you will be notified via email at @studio.unibo.it about the </a:t>
            </a:r>
            <a:r>
              <a:rPr lang="en-US" b="1" dirty="0"/>
              <a:t>approval or rejection </a:t>
            </a:r>
            <a:r>
              <a:rPr lang="en-US" dirty="0"/>
              <a:t>of your  Learning Agreement, along with its reasons.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You just have to put the </a:t>
            </a:r>
            <a:r>
              <a:rPr lang="en-US" b="1" dirty="0"/>
              <a:t>new courses in your online Study Plan </a:t>
            </a:r>
            <a:r>
              <a:rPr lang="en-US" dirty="0"/>
              <a:t>and then, register for the exams as soon as the exam dates will be available.</a:t>
            </a:r>
          </a:p>
          <a:p>
            <a:endParaRPr lang="it-IT" dirty="0"/>
          </a:p>
        </p:txBody>
      </p:sp>
    </p:spTree>
    <p:extLst>
      <p:ext uri="{BB962C8B-B14F-4D97-AF65-F5344CB8AC3E}">
        <p14:creationId xmlns:p14="http://schemas.microsoft.com/office/powerpoint/2010/main" val="2938200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C397B06-6E18-42C8-A3DA-6376E094E434}"/>
              </a:ext>
            </a:extLst>
          </p:cNvPr>
          <p:cNvSpPr>
            <a:spLocks noGrp="1"/>
          </p:cNvSpPr>
          <p:nvPr>
            <p:ph type="body" sz="quarter" idx="10"/>
          </p:nvPr>
        </p:nvSpPr>
        <p:spPr/>
        <p:txBody>
          <a:bodyPr/>
          <a:lstStyle/>
          <a:p>
            <a:r>
              <a:rPr lang="it-IT" dirty="0"/>
              <a:t>ALMAESAMI</a:t>
            </a:r>
          </a:p>
        </p:txBody>
      </p:sp>
      <p:sp>
        <p:nvSpPr>
          <p:cNvPr id="3" name="Segnaposto testo 2">
            <a:extLst>
              <a:ext uri="{FF2B5EF4-FFF2-40B4-BE49-F238E27FC236}">
                <a16:creationId xmlns:a16="http://schemas.microsoft.com/office/drawing/2014/main" id="{6276DC48-212F-49D8-8C4C-1FE023441867}"/>
              </a:ext>
            </a:extLst>
          </p:cNvPr>
          <p:cNvSpPr>
            <a:spLocks noGrp="1"/>
          </p:cNvSpPr>
          <p:nvPr>
            <p:ph type="body" sz="quarter" idx="11"/>
          </p:nvPr>
        </p:nvSpPr>
        <p:spPr>
          <a:xfrm>
            <a:off x="395288" y="980728"/>
            <a:ext cx="8209160" cy="4536405"/>
          </a:xfrm>
        </p:spPr>
        <p:txBody>
          <a:bodyPr/>
          <a:lstStyle/>
          <a:p>
            <a:r>
              <a:rPr lang="en-US" dirty="0"/>
              <a:t>You must book the exams using </a:t>
            </a:r>
            <a:r>
              <a:rPr lang="en-US" b="1" dirty="0" err="1"/>
              <a:t>AlmaEsam</a:t>
            </a:r>
            <a:r>
              <a:rPr lang="en-US" dirty="0" err="1"/>
              <a:t>i</a:t>
            </a:r>
            <a:r>
              <a:rPr lang="en-US" dirty="0"/>
              <a:t> - otherwise, you will not be allowed to take exams! </a:t>
            </a:r>
          </a:p>
          <a:p>
            <a:endParaRPr lang="en-US" dirty="0"/>
          </a:p>
          <a:p>
            <a:r>
              <a:rPr lang="en-US" dirty="0"/>
              <a:t>The </a:t>
            </a:r>
            <a:r>
              <a:rPr lang="en-US" b="1" dirty="0"/>
              <a:t>registration</a:t>
            </a:r>
            <a:r>
              <a:rPr lang="en-US" dirty="0"/>
              <a:t> (</a:t>
            </a:r>
            <a:r>
              <a:rPr lang="en-US" dirty="0" smtClean="0"/>
              <a:t>and </a:t>
            </a:r>
            <a:r>
              <a:rPr lang="en-US" dirty="0"/>
              <a:t>the deletion from the </a:t>
            </a:r>
            <a:r>
              <a:rPr lang="en-US" dirty="0" smtClean="0"/>
              <a:t>list if necessary) </a:t>
            </a:r>
            <a:r>
              <a:rPr lang="en-US" dirty="0"/>
              <a:t>is </a:t>
            </a:r>
            <a:r>
              <a:rPr lang="en-US" b="1" dirty="0"/>
              <a:t>compulsory</a:t>
            </a:r>
            <a:r>
              <a:rPr lang="en-US" dirty="0"/>
              <a:t> and must be done within 7 days before each exam.</a:t>
            </a:r>
          </a:p>
          <a:p>
            <a:endParaRPr lang="en-US" dirty="0"/>
          </a:p>
          <a:p>
            <a:r>
              <a:rPr lang="en-US" dirty="0"/>
              <a:t>After oral exams, the  professor will inform you of your grade or, in the case of written exams, grades will be published online or in  </a:t>
            </a:r>
            <a:r>
              <a:rPr lang="en-US" dirty="0" err="1"/>
              <a:t>AlmaEsami</a:t>
            </a:r>
            <a:r>
              <a:rPr lang="en-US" dirty="0"/>
              <a:t>.</a:t>
            </a:r>
          </a:p>
          <a:p>
            <a:r>
              <a:rPr lang="en-US" dirty="0"/>
              <a:t>You can usually accept the grade or refuse it. In the latter case, you will be able to sit the exam again during  another available exam session. Once you have accepted the  grade, the professor will record it in </a:t>
            </a:r>
            <a:r>
              <a:rPr lang="en-US" dirty="0" err="1"/>
              <a:t>AlmaEsami</a:t>
            </a:r>
            <a:r>
              <a:rPr lang="en-US" dirty="0"/>
              <a:t>. </a:t>
            </a:r>
          </a:p>
          <a:p>
            <a:endParaRPr lang="en-US" dirty="0"/>
          </a:p>
          <a:p>
            <a:r>
              <a:rPr lang="en-US" dirty="0"/>
              <a:t>Check your page regularly, and if any exam has not been  recorded on time before your departure, please contact the  Professor.</a:t>
            </a:r>
          </a:p>
          <a:p>
            <a:endParaRPr lang="it-IT" dirty="0"/>
          </a:p>
        </p:txBody>
      </p:sp>
    </p:spTree>
    <p:extLst>
      <p:ext uri="{BB962C8B-B14F-4D97-AF65-F5344CB8AC3E}">
        <p14:creationId xmlns:p14="http://schemas.microsoft.com/office/powerpoint/2010/main" val="1943566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7DE3F7E1-3547-4A0D-8688-743B2D426A03}"/>
              </a:ext>
            </a:extLst>
          </p:cNvPr>
          <p:cNvSpPr>
            <a:spLocks noGrp="1"/>
          </p:cNvSpPr>
          <p:nvPr>
            <p:ph type="body" sz="quarter" idx="10"/>
          </p:nvPr>
        </p:nvSpPr>
        <p:spPr/>
        <p:txBody>
          <a:bodyPr/>
          <a:lstStyle/>
          <a:p>
            <a:r>
              <a:rPr lang="it-IT" dirty="0"/>
              <a:t>GRADING SCALE</a:t>
            </a:r>
          </a:p>
        </p:txBody>
      </p:sp>
      <p:sp>
        <p:nvSpPr>
          <p:cNvPr id="3" name="Segnaposto testo 2">
            <a:extLst>
              <a:ext uri="{FF2B5EF4-FFF2-40B4-BE49-F238E27FC236}">
                <a16:creationId xmlns:a16="http://schemas.microsoft.com/office/drawing/2014/main" id="{20CB2DD7-DED8-4F42-9817-37E2E6664B2D}"/>
              </a:ext>
            </a:extLst>
          </p:cNvPr>
          <p:cNvSpPr>
            <a:spLocks noGrp="1"/>
          </p:cNvSpPr>
          <p:nvPr>
            <p:ph type="body" sz="quarter" idx="11"/>
          </p:nvPr>
        </p:nvSpPr>
        <p:spPr>
          <a:xfrm>
            <a:off x="395288" y="1412875"/>
            <a:ext cx="5544864" cy="4536405"/>
          </a:xfrm>
        </p:spPr>
        <p:txBody>
          <a:bodyPr/>
          <a:lstStyle/>
          <a:p>
            <a:endParaRPr lang="en-US" dirty="0"/>
          </a:p>
          <a:p>
            <a:r>
              <a:rPr lang="en-US" dirty="0"/>
              <a:t>The Italian grading scale runs from</a:t>
            </a:r>
          </a:p>
          <a:p>
            <a:r>
              <a:rPr lang="en-US" dirty="0">
                <a:sym typeface="Wingdings" panose="05000000000000000000" pitchFamily="2" charset="2"/>
              </a:rPr>
              <a:t></a:t>
            </a:r>
            <a:r>
              <a:rPr lang="en-US" dirty="0"/>
              <a:t> </a:t>
            </a:r>
            <a:r>
              <a:rPr lang="en-US" b="1" dirty="0"/>
              <a:t>18 to 30-with-honours </a:t>
            </a:r>
            <a:r>
              <a:rPr lang="en-US" dirty="0"/>
              <a:t>(30 e lode).</a:t>
            </a:r>
          </a:p>
          <a:p>
            <a:r>
              <a:rPr lang="en-US" dirty="0"/>
              <a:t>Grades below 18 are not registered as they are a fail, which requires a re-sit of the  exam.</a:t>
            </a:r>
          </a:p>
          <a:p>
            <a:endParaRPr lang="en-US" dirty="0"/>
          </a:p>
          <a:p>
            <a:r>
              <a:rPr lang="en-US" dirty="0"/>
              <a:t>For some exams (</a:t>
            </a:r>
            <a:r>
              <a:rPr lang="en-US" dirty="0" err="1"/>
              <a:t>eg.</a:t>
            </a:r>
            <a:r>
              <a:rPr lang="en-US" dirty="0"/>
              <a:t> </a:t>
            </a:r>
            <a:r>
              <a:rPr lang="en-US" b="1" dirty="0"/>
              <a:t>seminars</a:t>
            </a:r>
            <a:r>
              <a:rPr lang="en-US" dirty="0"/>
              <a:t>, </a:t>
            </a:r>
            <a:r>
              <a:rPr lang="en-US" dirty="0" err="1"/>
              <a:t>laboratoriers</a:t>
            </a:r>
            <a:r>
              <a:rPr lang="en-US" dirty="0"/>
              <a:t> or practical  work and language proficiency exams mainly) there is no grade, but just a  </a:t>
            </a:r>
            <a:r>
              <a:rPr lang="en-US" b="1" dirty="0"/>
              <a:t>Pass/Fail </a:t>
            </a:r>
            <a:r>
              <a:rPr lang="en-US" dirty="0"/>
              <a:t>result ("</a:t>
            </a:r>
            <a:r>
              <a:rPr lang="en-US" b="1" dirty="0" err="1"/>
              <a:t>Idoneo</a:t>
            </a:r>
            <a:r>
              <a:rPr lang="en-US" b="1" dirty="0"/>
              <a:t>"/"Non </a:t>
            </a:r>
            <a:r>
              <a:rPr lang="en-US" b="1" dirty="0" err="1"/>
              <a:t>idoneo</a:t>
            </a:r>
            <a:r>
              <a:rPr lang="en-US" dirty="0"/>
              <a:t>")  that cannot be turned into a numerical  grade and therefore won’t appear on your transcript. </a:t>
            </a:r>
          </a:p>
          <a:p>
            <a:endParaRPr lang="en-US" dirty="0"/>
          </a:p>
          <a:p>
            <a:r>
              <a:rPr lang="en-US" dirty="0">
                <a:highlight>
                  <a:srgbClr val="FFFF00"/>
                </a:highlight>
              </a:rPr>
              <a:t>Please check first with your home University it they can accept that. </a:t>
            </a:r>
          </a:p>
          <a:p>
            <a:endParaRPr lang="it-IT" dirty="0"/>
          </a:p>
        </p:txBody>
      </p:sp>
      <p:grpSp>
        <p:nvGrpSpPr>
          <p:cNvPr id="4" name="object 2">
            <a:extLst>
              <a:ext uri="{FF2B5EF4-FFF2-40B4-BE49-F238E27FC236}">
                <a16:creationId xmlns:a16="http://schemas.microsoft.com/office/drawing/2014/main" id="{ED240CA4-2045-4D19-B8ED-676F1A57620D}"/>
              </a:ext>
            </a:extLst>
          </p:cNvPr>
          <p:cNvGrpSpPr/>
          <p:nvPr/>
        </p:nvGrpSpPr>
        <p:grpSpPr>
          <a:xfrm>
            <a:off x="5887317" y="764704"/>
            <a:ext cx="2834263" cy="5488402"/>
            <a:chOff x="6967728" y="1780032"/>
            <a:chExt cx="2106295" cy="4673600"/>
          </a:xfrm>
        </p:grpSpPr>
        <p:sp>
          <p:nvSpPr>
            <p:cNvPr id="5" name="object 3">
              <a:extLst>
                <a:ext uri="{FF2B5EF4-FFF2-40B4-BE49-F238E27FC236}">
                  <a16:creationId xmlns:a16="http://schemas.microsoft.com/office/drawing/2014/main" id="{75B7AB14-DC0F-4597-BCDE-BE5AA1E79FE2}"/>
                </a:ext>
              </a:extLst>
            </p:cNvPr>
            <p:cNvSpPr/>
            <p:nvPr/>
          </p:nvSpPr>
          <p:spPr>
            <a:xfrm>
              <a:off x="6967728" y="1780032"/>
              <a:ext cx="2106168" cy="4306824"/>
            </a:xfrm>
            <a:prstGeom prst="rect">
              <a:avLst/>
            </a:prstGeom>
            <a:blipFill>
              <a:blip r:embed="rId2"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120100DA-33AF-4A07-9CF3-83748DAF603C}"/>
                </a:ext>
              </a:extLst>
            </p:cNvPr>
            <p:cNvSpPr/>
            <p:nvPr/>
          </p:nvSpPr>
          <p:spPr>
            <a:xfrm>
              <a:off x="7031736" y="1844040"/>
              <a:ext cx="1927860" cy="4128515"/>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56C2A915-F711-473A-AC48-30BD41A9510F}"/>
                </a:ext>
              </a:extLst>
            </p:cNvPr>
            <p:cNvSpPr/>
            <p:nvPr/>
          </p:nvSpPr>
          <p:spPr>
            <a:xfrm>
              <a:off x="7012686" y="1824990"/>
              <a:ext cx="1965960" cy="4166870"/>
            </a:xfrm>
            <a:custGeom>
              <a:avLst/>
              <a:gdLst/>
              <a:ahLst/>
              <a:cxnLst/>
              <a:rect l="l" t="t" r="r" b="b"/>
              <a:pathLst>
                <a:path w="1965959" h="4166870">
                  <a:moveTo>
                    <a:pt x="0" y="4166615"/>
                  </a:moveTo>
                  <a:lnTo>
                    <a:pt x="1965960" y="4166615"/>
                  </a:lnTo>
                  <a:lnTo>
                    <a:pt x="1965960" y="0"/>
                  </a:lnTo>
                  <a:lnTo>
                    <a:pt x="0" y="0"/>
                  </a:lnTo>
                  <a:lnTo>
                    <a:pt x="0" y="4166615"/>
                  </a:lnTo>
                  <a:close/>
                </a:path>
              </a:pathLst>
            </a:custGeom>
            <a:ln w="38100">
              <a:solidFill>
                <a:srgbClr val="BD2B0B"/>
              </a:solidFill>
            </a:ln>
          </p:spPr>
          <p:txBody>
            <a:bodyPr wrap="square" lIns="0" tIns="0" rIns="0" bIns="0" rtlCol="0"/>
            <a:lstStyle/>
            <a:p>
              <a:endParaRPr/>
            </a:p>
          </p:txBody>
        </p:sp>
      </p:grpSp>
    </p:spTree>
    <p:extLst>
      <p:ext uri="{BB962C8B-B14F-4D97-AF65-F5344CB8AC3E}">
        <p14:creationId xmlns:p14="http://schemas.microsoft.com/office/powerpoint/2010/main" val="641059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D1F5D04F-2FB0-4D3D-A7E1-2289154F4EB5}"/>
              </a:ext>
            </a:extLst>
          </p:cNvPr>
          <p:cNvSpPr>
            <a:spLocks noGrp="1"/>
          </p:cNvSpPr>
          <p:nvPr>
            <p:ph type="body" sz="quarter" idx="10"/>
          </p:nvPr>
        </p:nvSpPr>
        <p:spPr>
          <a:xfrm>
            <a:off x="467544" y="584684"/>
            <a:ext cx="8352606" cy="648071"/>
          </a:xfrm>
        </p:spPr>
        <p:txBody>
          <a:bodyPr/>
          <a:lstStyle/>
          <a:p>
            <a:r>
              <a:rPr lang="it-IT" dirty="0"/>
              <a:t>OTHER TIPS</a:t>
            </a:r>
          </a:p>
        </p:txBody>
      </p:sp>
      <p:sp>
        <p:nvSpPr>
          <p:cNvPr id="3" name="Segnaposto testo 2">
            <a:extLst>
              <a:ext uri="{FF2B5EF4-FFF2-40B4-BE49-F238E27FC236}">
                <a16:creationId xmlns:a16="http://schemas.microsoft.com/office/drawing/2014/main" id="{0E5EA0FC-DB90-4B43-88C3-0E73875E2676}"/>
              </a:ext>
            </a:extLst>
          </p:cNvPr>
          <p:cNvSpPr>
            <a:spLocks noGrp="1"/>
          </p:cNvSpPr>
          <p:nvPr>
            <p:ph type="body" sz="quarter" idx="11"/>
          </p:nvPr>
        </p:nvSpPr>
        <p:spPr>
          <a:xfrm>
            <a:off x="467544" y="1016731"/>
            <a:ext cx="7849120" cy="4824537"/>
          </a:xfrm>
        </p:spPr>
        <p:txBody>
          <a:bodyPr/>
          <a:lstStyle/>
          <a:p>
            <a:r>
              <a:rPr lang="it-IT" dirty="0"/>
              <a:t>In order to </a:t>
            </a:r>
            <a:r>
              <a:rPr lang="it-IT" dirty="0" err="1"/>
              <a:t>find</a:t>
            </a:r>
            <a:r>
              <a:rPr lang="it-IT" dirty="0"/>
              <a:t> </a:t>
            </a:r>
            <a:r>
              <a:rPr lang="it-IT" dirty="0" err="1"/>
              <a:t>contacts</a:t>
            </a:r>
            <a:r>
              <a:rPr lang="it-IT" dirty="0"/>
              <a:t> use the </a:t>
            </a:r>
            <a:r>
              <a:rPr lang="it-IT" b="1" dirty="0" err="1"/>
              <a:t>Unibo</a:t>
            </a:r>
            <a:r>
              <a:rPr lang="it-IT" b="1" dirty="0"/>
              <a:t> directory</a:t>
            </a:r>
            <a:r>
              <a:rPr lang="it-IT" dirty="0"/>
              <a:t>: </a:t>
            </a:r>
            <a:r>
              <a:rPr lang="it-IT" dirty="0">
                <a:hlinkClick r:id="rId2"/>
              </a:rPr>
              <a:t>https://www.unibo.it/uniboweb/unibosearch/rubrica</a:t>
            </a:r>
            <a:endParaRPr lang="it-IT" dirty="0"/>
          </a:p>
          <a:p>
            <a:pPr marL="285750" indent="-285750">
              <a:buFont typeface="Wingdings" panose="05000000000000000000" pitchFamily="2" charset="2"/>
              <a:buChar char="ü"/>
            </a:pPr>
            <a:endParaRPr lang="it-IT" dirty="0"/>
          </a:p>
          <a:p>
            <a:r>
              <a:rPr lang="it-IT" dirty="0"/>
              <a:t>Check </a:t>
            </a:r>
            <a:r>
              <a:rPr lang="it-IT" dirty="0" err="1"/>
              <a:t>often</a:t>
            </a:r>
            <a:r>
              <a:rPr lang="it-IT" dirty="0"/>
              <a:t> the </a:t>
            </a:r>
            <a:r>
              <a:rPr lang="it-IT" b="1" dirty="0" err="1"/>
              <a:t>Professor’s</a:t>
            </a:r>
            <a:r>
              <a:rPr lang="it-IT" b="1" dirty="0"/>
              <a:t> website for updates </a:t>
            </a:r>
            <a:r>
              <a:rPr lang="it-IT" dirty="0"/>
              <a:t>and </a:t>
            </a:r>
            <a:r>
              <a:rPr lang="it-IT" dirty="0" err="1"/>
              <a:t>communication</a:t>
            </a:r>
            <a:r>
              <a:rPr lang="it-IT" dirty="0"/>
              <a:t> </a:t>
            </a:r>
            <a:r>
              <a:rPr lang="it-IT" dirty="0" err="1"/>
              <a:t>regarding</a:t>
            </a:r>
            <a:r>
              <a:rPr lang="it-IT" dirty="0"/>
              <a:t> the </a:t>
            </a:r>
            <a:r>
              <a:rPr lang="it-IT" dirty="0" err="1"/>
              <a:t>courses</a:t>
            </a:r>
            <a:r>
              <a:rPr lang="it-IT" dirty="0"/>
              <a:t> and </a:t>
            </a:r>
            <a:r>
              <a:rPr lang="it-IT" dirty="0" err="1"/>
              <a:t>exams</a:t>
            </a:r>
            <a:r>
              <a:rPr lang="it-IT" dirty="0"/>
              <a:t>.</a:t>
            </a:r>
          </a:p>
          <a:p>
            <a:pPr marL="285750" indent="-285750">
              <a:buFont typeface="Wingdings" panose="05000000000000000000" pitchFamily="2" charset="2"/>
              <a:buChar char="ü"/>
            </a:pPr>
            <a:endParaRPr lang="it-IT" dirty="0"/>
          </a:p>
          <a:p>
            <a:r>
              <a:rPr lang="it-IT" dirty="0" err="1"/>
              <a:t>If</a:t>
            </a:r>
            <a:r>
              <a:rPr lang="it-IT" dirty="0"/>
              <a:t> </a:t>
            </a:r>
            <a:r>
              <a:rPr lang="it-IT" dirty="0" err="1"/>
              <a:t>you</a:t>
            </a:r>
            <a:r>
              <a:rPr lang="it-IT" dirty="0"/>
              <a:t> </a:t>
            </a:r>
            <a:r>
              <a:rPr lang="it-IT" dirty="0" err="1"/>
              <a:t>get</a:t>
            </a:r>
            <a:r>
              <a:rPr lang="it-IT" dirty="0"/>
              <a:t> in touch via </a:t>
            </a:r>
            <a:r>
              <a:rPr lang="it-IT" b="1" dirty="0"/>
              <a:t>email </a:t>
            </a:r>
            <a:r>
              <a:rPr lang="it-IT" dirty="0"/>
              <a:t>with a Professor/</a:t>
            </a:r>
            <a:r>
              <a:rPr lang="it-IT" dirty="0" err="1"/>
              <a:t>Unibo</a:t>
            </a:r>
            <a:r>
              <a:rPr lang="it-IT" dirty="0"/>
              <a:t> Staff, </a:t>
            </a:r>
            <a:r>
              <a:rPr lang="it-IT" dirty="0" err="1"/>
              <a:t>please</a:t>
            </a:r>
            <a:r>
              <a:rPr lang="it-IT" b="1" dirty="0"/>
              <a:t>:</a:t>
            </a:r>
          </a:p>
          <a:p>
            <a:pPr marL="452438" lvl="1" indent="-452438">
              <a:buFont typeface="Wingdings" panose="05000000000000000000" pitchFamily="2" charset="2"/>
              <a:buChar char="q"/>
            </a:pPr>
            <a:r>
              <a:rPr lang="it-IT" sz="1800" dirty="0">
                <a:latin typeface="Century Gothic" panose="020B0502020202020204" pitchFamily="34" charset="0"/>
              </a:rPr>
              <a:t>use </a:t>
            </a:r>
            <a:r>
              <a:rPr lang="it-IT" sz="1800" dirty="0" err="1">
                <a:latin typeface="Century Gothic" panose="020B0502020202020204" pitchFamily="34" charset="0"/>
              </a:rPr>
              <a:t>your</a:t>
            </a:r>
            <a:r>
              <a:rPr lang="it-IT" sz="1800" dirty="0">
                <a:latin typeface="Century Gothic" panose="020B0502020202020204" pitchFamily="34" charset="0"/>
              </a:rPr>
              <a:t> </a:t>
            </a:r>
            <a:r>
              <a:rPr lang="it-IT" sz="1800" b="1" dirty="0" err="1">
                <a:latin typeface="Century Gothic" panose="020B0502020202020204" pitchFamily="34" charset="0"/>
              </a:rPr>
              <a:t>unibo</a:t>
            </a:r>
            <a:r>
              <a:rPr lang="it-IT" sz="1800" b="1" dirty="0">
                <a:latin typeface="Century Gothic" panose="020B0502020202020204" pitchFamily="34" charset="0"/>
              </a:rPr>
              <a:t> account </a:t>
            </a:r>
            <a:r>
              <a:rPr lang="it-IT" sz="1800" dirty="0">
                <a:latin typeface="Century Gothic" panose="020B0502020202020204" pitchFamily="34" charset="0"/>
              </a:rPr>
              <a:t>(@studio.unibo.it). </a:t>
            </a:r>
            <a:r>
              <a:rPr lang="it-IT" sz="1800" dirty="0" err="1">
                <a:latin typeface="Century Gothic" panose="020B0502020202020204" pitchFamily="34" charset="0"/>
              </a:rPr>
              <a:t>Official</a:t>
            </a:r>
            <a:r>
              <a:rPr lang="it-IT" sz="1800" dirty="0">
                <a:latin typeface="Century Gothic" panose="020B0502020202020204" pitchFamily="34" charset="0"/>
              </a:rPr>
              <a:t> </a:t>
            </a:r>
            <a:r>
              <a:rPr lang="it-IT" sz="1800" dirty="0" err="1">
                <a:latin typeface="Century Gothic" panose="020B0502020202020204" pitchFamily="34" charset="0"/>
              </a:rPr>
              <a:t>documents</a:t>
            </a:r>
            <a:r>
              <a:rPr lang="it-IT" sz="1800" dirty="0">
                <a:latin typeface="Century Gothic" panose="020B0502020202020204" pitchFamily="34" charset="0"/>
              </a:rPr>
              <a:t> </a:t>
            </a:r>
            <a:r>
              <a:rPr lang="it-IT" sz="1800" dirty="0" err="1">
                <a:latin typeface="Century Gothic" panose="020B0502020202020204" pitchFamily="34" charset="0"/>
              </a:rPr>
              <a:t>will</a:t>
            </a:r>
            <a:r>
              <a:rPr lang="it-IT" sz="1800" dirty="0">
                <a:latin typeface="Century Gothic" panose="020B0502020202020204" pitchFamily="34" charset="0"/>
              </a:rPr>
              <a:t> </a:t>
            </a:r>
            <a:r>
              <a:rPr lang="it-IT" sz="1800" dirty="0" err="1">
                <a:latin typeface="Century Gothic" panose="020B0502020202020204" pitchFamily="34" charset="0"/>
              </a:rPr>
              <a:t>not</a:t>
            </a:r>
            <a:r>
              <a:rPr lang="it-IT" sz="1800" dirty="0">
                <a:latin typeface="Century Gothic" panose="020B0502020202020204" pitchFamily="34" charset="0"/>
              </a:rPr>
              <a:t> be </a:t>
            </a:r>
            <a:r>
              <a:rPr lang="it-IT" sz="1800" dirty="0" err="1">
                <a:latin typeface="Century Gothic" panose="020B0502020202020204" pitchFamily="34" charset="0"/>
              </a:rPr>
              <a:t>sent</a:t>
            </a:r>
            <a:r>
              <a:rPr lang="it-IT" sz="1800" dirty="0">
                <a:latin typeface="Century Gothic" panose="020B0502020202020204" pitchFamily="34" charset="0"/>
              </a:rPr>
              <a:t> to </a:t>
            </a:r>
            <a:r>
              <a:rPr lang="it-IT" sz="1800" dirty="0" err="1">
                <a:latin typeface="Century Gothic" panose="020B0502020202020204" pitchFamily="34" charset="0"/>
              </a:rPr>
              <a:t>other</a:t>
            </a:r>
            <a:r>
              <a:rPr lang="it-IT" sz="1800" dirty="0">
                <a:latin typeface="Century Gothic" panose="020B0502020202020204" pitchFamily="34" charset="0"/>
              </a:rPr>
              <a:t> accounts;</a:t>
            </a:r>
          </a:p>
          <a:p>
            <a:pPr marL="452438" lvl="1" indent="-452438">
              <a:buFont typeface="Wingdings" panose="05000000000000000000" pitchFamily="2" charset="2"/>
              <a:buChar char="q"/>
            </a:pPr>
            <a:r>
              <a:rPr lang="it-IT" sz="1800" b="1" dirty="0">
                <a:latin typeface="Century Gothic" panose="020B0502020202020204" pitchFamily="34" charset="0"/>
              </a:rPr>
              <a:t>Introduce </a:t>
            </a:r>
            <a:r>
              <a:rPr lang="it-IT" sz="1800" b="1" dirty="0" err="1">
                <a:latin typeface="Century Gothic" panose="020B0502020202020204" pitchFamily="34" charset="0"/>
              </a:rPr>
              <a:t>yourself</a:t>
            </a:r>
            <a:r>
              <a:rPr lang="it-IT" sz="1800" dirty="0">
                <a:latin typeface="Century Gothic" panose="020B0502020202020204" pitchFamily="34" charset="0"/>
              </a:rPr>
              <a:t>: </a:t>
            </a:r>
            <a:r>
              <a:rPr lang="it-IT" sz="1800" dirty="0" err="1">
                <a:latin typeface="Century Gothic" panose="020B0502020202020204" pitchFamily="34" charset="0"/>
              </a:rPr>
              <a:t>your</a:t>
            </a:r>
            <a:r>
              <a:rPr lang="it-IT" sz="1800" dirty="0">
                <a:latin typeface="Century Gothic" panose="020B0502020202020204" pitchFamily="34" charset="0"/>
              </a:rPr>
              <a:t> name, </a:t>
            </a:r>
            <a:r>
              <a:rPr lang="it-IT" sz="1800" dirty="0" err="1">
                <a:latin typeface="Century Gothic" panose="020B0502020202020204" pitchFamily="34" charset="0"/>
              </a:rPr>
              <a:t>your</a:t>
            </a:r>
            <a:r>
              <a:rPr lang="it-IT" sz="1800" dirty="0">
                <a:latin typeface="Century Gothic" panose="020B0502020202020204" pitchFamily="34" charset="0"/>
              </a:rPr>
              <a:t> home University and the </a:t>
            </a:r>
            <a:r>
              <a:rPr lang="it-IT" sz="1800" dirty="0" err="1">
                <a:latin typeface="Century Gothic" panose="020B0502020202020204" pitchFamily="34" charset="0"/>
              </a:rPr>
              <a:t>exchange</a:t>
            </a:r>
            <a:r>
              <a:rPr lang="it-IT" sz="1800" dirty="0">
                <a:latin typeface="Century Gothic" panose="020B0502020202020204" pitchFamily="34" charset="0"/>
              </a:rPr>
              <a:t> </a:t>
            </a:r>
            <a:r>
              <a:rPr lang="it-IT" sz="1800" dirty="0" err="1">
                <a:latin typeface="Century Gothic" panose="020B0502020202020204" pitchFamily="34" charset="0"/>
              </a:rPr>
              <a:t>programme</a:t>
            </a:r>
            <a:r>
              <a:rPr lang="it-IT" sz="1800" dirty="0">
                <a:latin typeface="Century Gothic" panose="020B0502020202020204" pitchFamily="34" charset="0"/>
              </a:rPr>
              <a:t> (Erasmus+ Study, </a:t>
            </a:r>
            <a:r>
              <a:rPr lang="it-IT" sz="1800" dirty="0" err="1">
                <a:latin typeface="Century Gothic" panose="020B0502020202020204" pitchFamily="34" charset="0"/>
              </a:rPr>
              <a:t>etc</a:t>
            </a:r>
            <a:r>
              <a:rPr lang="it-IT" sz="1800" dirty="0">
                <a:latin typeface="Century Gothic" panose="020B0502020202020204" pitchFamily="34" charset="0"/>
              </a:rPr>
              <a:t>…)</a:t>
            </a:r>
          </a:p>
          <a:p>
            <a:pPr marL="452438" lvl="1" indent="-452438">
              <a:buFont typeface="Wingdings" panose="05000000000000000000" pitchFamily="2" charset="2"/>
              <a:buChar char="q"/>
            </a:pPr>
            <a:r>
              <a:rPr lang="it-IT" sz="1800" dirty="0">
                <a:latin typeface="Century Gothic" panose="020B0502020202020204" pitchFamily="34" charset="0"/>
              </a:rPr>
              <a:t>Write </a:t>
            </a:r>
            <a:r>
              <a:rPr lang="it-IT" sz="1800" b="1" dirty="0" err="1">
                <a:latin typeface="Century Gothic" panose="020B0502020202020204" pitchFamily="34" charset="0"/>
              </a:rPr>
              <a:t>clearly</a:t>
            </a:r>
            <a:r>
              <a:rPr lang="it-IT" sz="1800" dirty="0">
                <a:latin typeface="Century Gothic" panose="020B0502020202020204" pitchFamily="34" charset="0"/>
              </a:rPr>
              <a:t> and in a </a:t>
            </a:r>
            <a:r>
              <a:rPr lang="it-IT" sz="1800" b="1" dirty="0" err="1">
                <a:latin typeface="Century Gothic" panose="020B0502020202020204" pitchFamily="34" charset="0"/>
              </a:rPr>
              <a:t>formal</a:t>
            </a:r>
            <a:r>
              <a:rPr lang="it-IT" sz="1800" dirty="0">
                <a:latin typeface="Century Gothic" panose="020B0502020202020204" pitchFamily="34" charset="0"/>
              </a:rPr>
              <a:t> style, in </a:t>
            </a:r>
            <a:r>
              <a:rPr lang="it-IT" sz="1800" dirty="0" err="1">
                <a:latin typeface="Century Gothic" panose="020B0502020202020204" pitchFamily="34" charset="0"/>
              </a:rPr>
              <a:t>Italian</a:t>
            </a:r>
            <a:r>
              <a:rPr lang="it-IT" sz="1800" dirty="0">
                <a:latin typeface="Century Gothic" panose="020B0502020202020204" pitchFamily="34" charset="0"/>
              </a:rPr>
              <a:t> or English</a:t>
            </a:r>
          </a:p>
          <a:p>
            <a:pPr marL="452438" lvl="1" indent="-452438">
              <a:buFont typeface="Wingdings" panose="05000000000000000000" pitchFamily="2" charset="2"/>
              <a:buChar char="q"/>
            </a:pPr>
            <a:r>
              <a:rPr lang="it-IT" sz="1800" dirty="0" err="1">
                <a:latin typeface="Century Gothic" panose="020B0502020202020204" pitchFamily="34" charset="0"/>
              </a:rPr>
              <a:t>If</a:t>
            </a:r>
            <a:r>
              <a:rPr lang="it-IT" sz="1800" dirty="0">
                <a:latin typeface="Century Gothic" panose="020B0502020202020204" pitchFamily="34" charset="0"/>
              </a:rPr>
              <a:t> </a:t>
            </a:r>
            <a:r>
              <a:rPr lang="it-IT" sz="1800" dirty="0" err="1">
                <a:latin typeface="Century Gothic" panose="020B0502020202020204" pitchFamily="34" charset="0"/>
              </a:rPr>
              <a:t>you</a:t>
            </a:r>
            <a:r>
              <a:rPr lang="it-IT" sz="1800" dirty="0">
                <a:latin typeface="Century Gothic" panose="020B0502020202020204" pitchFamily="34" charset="0"/>
              </a:rPr>
              <a:t> </a:t>
            </a:r>
            <a:r>
              <a:rPr lang="it-IT" sz="1800" dirty="0" err="1">
                <a:latin typeface="Century Gothic" panose="020B0502020202020204" pitchFamily="34" charset="0"/>
              </a:rPr>
              <a:t>already</a:t>
            </a:r>
            <a:r>
              <a:rPr lang="it-IT" sz="1800" dirty="0">
                <a:latin typeface="Century Gothic" panose="020B0502020202020204" pitchFamily="34" charset="0"/>
              </a:rPr>
              <a:t> </a:t>
            </a:r>
            <a:r>
              <a:rPr lang="it-IT" sz="1800" dirty="0" err="1">
                <a:latin typeface="Century Gothic" panose="020B0502020202020204" pitchFamily="34" charset="0"/>
              </a:rPr>
              <a:t>contacted</a:t>
            </a:r>
            <a:r>
              <a:rPr lang="it-IT" sz="1800" dirty="0">
                <a:latin typeface="Century Gothic" panose="020B0502020202020204" pitchFamily="34" charset="0"/>
              </a:rPr>
              <a:t> the Professor, </a:t>
            </a:r>
            <a:r>
              <a:rPr lang="it-IT" sz="1800" dirty="0" err="1">
                <a:latin typeface="Century Gothic" panose="020B0502020202020204" pitchFamily="34" charset="0"/>
              </a:rPr>
              <a:t>remind</a:t>
            </a:r>
            <a:r>
              <a:rPr lang="it-IT" sz="1800" dirty="0">
                <a:latin typeface="Century Gothic" panose="020B0502020202020204" pitchFamily="34" charset="0"/>
              </a:rPr>
              <a:t> </a:t>
            </a:r>
            <a:r>
              <a:rPr lang="it-IT" sz="1800" dirty="0" err="1">
                <a:latin typeface="Century Gothic" panose="020B0502020202020204" pitchFamily="34" charset="0"/>
              </a:rPr>
              <a:t>him</a:t>
            </a:r>
            <a:r>
              <a:rPr lang="it-IT" sz="1800" dirty="0">
                <a:latin typeface="Century Gothic" panose="020B0502020202020204" pitchFamily="34" charset="0"/>
              </a:rPr>
              <a:t>/</a:t>
            </a:r>
            <a:r>
              <a:rPr lang="it-IT" sz="1800" dirty="0" err="1">
                <a:latin typeface="Century Gothic" panose="020B0502020202020204" pitchFamily="34" charset="0"/>
              </a:rPr>
              <a:t>her</a:t>
            </a:r>
            <a:r>
              <a:rPr lang="it-IT" sz="1800" dirty="0">
                <a:latin typeface="Century Gothic" panose="020B0502020202020204" pitchFamily="34" charset="0"/>
              </a:rPr>
              <a:t> </a:t>
            </a:r>
            <a:r>
              <a:rPr lang="it-IT" sz="1800" dirty="0" err="1">
                <a:latin typeface="Century Gothic" panose="020B0502020202020204" pitchFamily="34" charset="0"/>
              </a:rPr>
              <a:t>briefly</a:t>
            </a:r>
            <a:r>
              <a:rPr lang="it-IT" sz="1800" dirty="0">
                <a:latin typeface="Century Gothic" panose="020B0502020202020204" pitchFamily="34" charset="0"/>
              </a:rPr>
              <a:t> of </a:t>
            </a:r>
            <a:r>
              <a:rPr lang="it-IT" sz="1800" dirty="0" err="1">
                <a:latin typeface="Century Gothic" panose="020B0502020202020204" pitchFamily="34" charset="0"/>
              </a:rPr>
              <a:t>your</a:t>
            </a:r>
            <a:r>
              <a:rPr lang="it-IT" sz="1800" dirty="0">
                <a:latin typeface="Century Gothic" panose="020B0502020202020204" pitchFamily="34" charset="0"/>
              </a:rPr>
              <a:t> </a:t>
            </a:r>
            <a:r>
              <a:rPr lang="it-IT" sz="1800" b="1" dirty="0" err="1">
                <a:latin typeface="Century Gothic" panose="020B0502020202020204" pitchFamily="34" charset="0"/>
              </a:rPr>
              <a:t>previous</a:t>
            </a:r>
            <a:r>
              <a:rPr lang="it-IT" sz="1800" b="1" dirty="0">
                <a:latin typeface="Century Gothic" panose="020B0502020202020204" pitchFamily="34" charset="0"/>
              </a:rPr>
              <a:t> </a:t>
            </a:r>
            <a:r>
              <a:rPr lang="it-IT" sz="1800" b="1" dirty="0" err="1">
                <a:latin typeface="Century Gothic" panose="020B0502020202020204" pitchFamily="34" charset="0"/>
              </a:rPr>
              <a:t>conversation</a:t>
            </a:r>
            <a:r>
              <a:rPr lang="it-IT" sz="1800" dirty="0">
                <a:latin typeface="Century Gothic" panose="020B0502020202020204" pitchFamily="34" charset="0"/>
              </a:rPr>
              <a:t>. </a:t>
            </a:r>
            <a:r>
              <a:rPr lang="it-IT" sz="1800" dirty="0" err="1">
                <a:latin typeface="Century Gothic" panose="020B0502020202020204" pitchFamily="34" charset="0"/>
              </a:rPr>
              <a:t>They</a:t>
            </a:r>
            <a:r>
              <a:rPr lang="it-IT" sz="1800" dirty="0">
                <a:latin typeface="Century Gothic" panose="020B0502020202020204" pitchFamily="34" charset="0"/>
              </a:rPr>
              <a:t> </a:t>
            </a:r>
            <a:r>
              <a:rPr lang="it-IT" sz="1800" dirty="0" err="1">
                <a:latin typeface="Century Gothic" panose="020B0502020202020204" pitchFamily="34" charset="0"/>
              </a:rPr>
              <a:t>have</a:t>
            </a:r>
            <a:r>
              <a:rPr lang="it-IT" sz="1800" dirty="0">
                <a:latin typeface="Century Gothic" panose="020B0502020202020204" pitchFamily="34" charset="0"/>
              </a:rPr>
              <a:t> a </a:t>
            </a:r>
            <a:r>
              <a:rPr lang="it-IT" sz="1800" dirty="0" err="1">
                <a:latin typeface="Century Gothic" panose="020B0502020202020204" pitchFamily="34" charset="0"/>
              </a:rPr>
              <a:t>lot</a:t>
            </a:r>
            <a:r>
              <a:rPr lang="it-IT" sz="1800" dirty="0">
                <a:latin typeface="Century Gothic" panose="020B0502020202020204" pitchFamily="34" charset="0"/>
              </a:rPr>
              <a:t> of </a:t>
            </a:r>
            <a:r>
              <a:rPr lang="it-IT" sz="1800" dirty="0" err="1">
                <a:latin typeface="Century Gothic" panose="020B0502020202020204" pitchFamily="34" charset="0"/>
              </a:rPr>
              <a:t>students</a:t>
            </a:r>
            <a:r>
              <a:rPr lang="it-IT" sz="1800" dirty="0">
                <a:latin typeface="Century Gothic" panose="020B0502020202020204" pitchFamily="34" charset="0"/>
              </a:rPr>
              <a:t>, </a:t>
            </a:r>
            <a:r>
              <a:rPr lang="it-IT" sz="1800" dirty="0" err="1">
                <a:latin typeface="Century Gothic" panose="020B0502020202020204" pitchFamily="34" charset="0"/>
              </a:rPr>
              <a:t>they</a:t>
            </a:r>
            <a:r>
              <a:rPr lang="it-IT" sz="1800" dirty="0">
                <a:latin typeface="Century Gothic" panose="020B0502020202020204" pitchFamily="34" charset="0"/>
              </a:rPr>
              <a:t> </a:t>
            </a:r>
            <a:r>
              <a:rPr lang="it-IT" sz="1800" dirty="0" err="1">
                <a:latin typeface="Century Gothic" panose="020B0502020202020204" pitchFamily="34" charset="0"/>
              </a:rPr>
              <a:t>might</a:t>
            </a:r>
            <a:r>
              <a:rPr lang="it-IT" sz="1800" dirty="0">
                <a:latin typeface="Century Gothic" panose="020B0502020202020204" pitchFamily="34" charset="0"/>
              </a:rPr>
              <a:t> </a:t>
            </a:r>
            <a:r>
              <a:rPr lang="it-IT" sz="1800" dirty="0" err="1">
                <a:latin typeface="Century Gothic" panose="020B0502020202020204" pitchFamily="34" charset="0"/>
              </a:rPr>
              <a:t>not</a:t>
            </a:r>
            <a:r>
              <a:rPr lang="it-IT" sz="1800" dirty="0">
                <a:latin typeface="Century Gothic" panose="020B0502020202020204" pitchFamily="34" charset="0"/>
              </a:rPr>
              <a:t> </a:t>
            </a:r>
            <a:r>
              <a:rPr lang="it-IT" sz="1800" dirty="0" err="1">
                <a:latin typeface="Century Gothic" panose="020B0502020202020204" pitchFamily="34" charset="0"/>
              </a:rPr>
              <a:t>remember</a:t>
            </a:r>
            <a:r>
              <a:rPr lang="it-IT" sz="1800" dirty="0">
                <a:latin typeface="Century Gothic" panose="020B0502020202020204" pitchFamily="34" charset="0"/>
              </a:rPr>
              <a:t> </a:t>
            </a:r>
            <a:r>
              <a:rPr lang="it-IT" sz="1800" dirty="0" err="1">
                <a:latin typeface="Century Gothic" panose="020B0502020202020204" pitchFamily="34" charset="0"/>
              </a:rPr>
              <a:t>you</a:t>
            </a:r>
            <a:r>
              <a:rPr lang="it-IT" sz="1800" dirty="0">
                <a:latin typeface="Century Gothic" panose="020B0502020202020204" pitchFamily="34" charset="0"/>
              </a:rPr>
              <a:t>!</a:t>
            </a:r>
          </a:p>
          <a:p>
            <a:pPr marL="452438" lvl="1" indent="-452438">
              <a:buFont typeface="Wingdings" panose="05000000000000000000" pitchFamily="2" charset="2"/>
              <a:buChar char="q"/>
            </a:pPr>
            <a:r>
              <a:rPr lang="it-IT" sz="1800" dirty="0" err="1">
                <a:latin typeface="Century Gothic" panose="020B0502020202020204" pitchFamily="34" charset="0"/>
              </a:rPr>
              <a:t>If</a:t>
            </a:r>
            <a:r>
              <a:rPr lang="it-IT" sz="1800" dirty="0">
                <a:latin typeface="Century Gothic" panose="020B0502020202020204" pitchFamily="34" charset="0"/>
              </a:rPr>
              <a:t> </a:t>
            </a:r>
            <a:r>
              <a:rPr lang="it-IT" sz="1800" dirty="0" err="1">
                <a:latin typeface="Century Gothic" panose="020B0502020202020204" pitchFamily="34" charset="0"/>
              </a:rPr>
              <a:t>you</a:t>
            </a:r>
            <a:r>
              <a:rPr lang="it-IT" sz="1800" dirty="0">
                <a:latin typeface="Century Gothic" panose="020B0502020202020204" pitchFamily="34" charset="0"/>
              </a:rPr>
              <a:t> are </a:t>
            </a:r>
            <a:r>
              <a:rPr lang="it-IT" sz="1800" dirty="0" err="1">
                <a:latin typeface="Century Gothic" panose="020B0502020202020204" pitchFamily="34" charset="0"/>
              </a:rPr>
              <a:t>waiting</a:t>
            </a:r>
            <a:r>
              <a:rPr lang="it-IT" sz="1800" dirty="0">
                <a:latin typeface="Century Gothic" panose="020B0502020202020204" pitchFamily="34" charset="0"/>
              </a:rPr>
              <a:t> a </a:t>
            </a:r>
            <a:r>
              <a:rPr lang="it-IT" sz="1800" dirty="0" err="1">
                <a:latin typeface="Century Gothic" panose="020B0502020202020204" pitchFamily="34" charset="0"/>
              </a:rPr>
              <a:t>response</a:t>
            </a:r>
            <a:r>
              <a:rPr lang="it-IT" sz="1800" dirty="0">
                <a:latin typeface="Century Gothic" panose="020B0502020202020204" pitchFamily="34" charset="0"/>
              </a:rPr>
              <a:t> </a:t>
            </a:r>
            <a:r>
              <a:rPr lang="it-IT" sz="1800" dirty="0" err="1">
                <a:latin typeface="Century Gothic" panose="020B0502020202020204" pitchFamily="34" charset="0"/>
              </a:rPr>
              <a:t>don’t</a:t>
            </a:r>
            <a:r>
              <a:rPr lang="it-IT" sz="1800" dirty="0">
                <a:latin typeface="Century Gothic" panose="020B0502020202020204" pitchFamily="34" charset="0"/>
              </a:rPr>
              <a:t> </a:t>
            </a:r>
            <a:r>
              <a:rPr lang="it-IT" sz="1800" dirty="0" err="1">
                <a:latin typeface="Century Gothic" panose="020B0502020202020204" pitchFamily="34" charset="0"/>
              </a:rPr>
              <a:t>send</a:t>
            </a:r>
            <a:r>
              <a:rPr lang="it-IT" sz="1800" dirty="0">
                <a:latin typeface="Century Gothic" panose="020B0502020202020204" pitchFamily="34" charset="0"/>
              </a:rPr>
              <a:t> </a:t>
            </a:r>
            <a:r>
              <a:rPr lang="it-IT" sz="1800" b="1" dirty="0">
                <a:latin typeface="Century Gothic" panose="020B0502020202020204" pitchFamily="34" charset="0"/>
              </a:rPr>
              <a:t>multiple emails</a:t>
            </a:r>
          </a:p>
          <a:p>
            <a:pPr marL="285750" indent="-285750">
              <a:buFontTx/>
              <a:buChar char="-"/>
            </a:pPr>
            <a:endParaRPr lang="it-IT" dirty="0"/>
          </a:p>
          <a:p>
            <a:pPr marL="285750" indent="-285750">
              <a:buFontTx/>
              <a:buChar char="-"/>
            </a:pPr>
            <a:endParaRPr lang="it-IT" dirty="0"/>
          </a:p>
          <a:p>
            <a:endParaRPr lang="it-IT" dirty="0"/>
          </a:p>
        </p:txBody>
      </p:sp>
    </p:spTree>
    <p:extLst>
      <p:ext uri="{BB962C8B-B14F-4D97-AF65-F5344CB8AC3E}">
        <p14:creationId xmlns:p14="http://schemas.microsoft.com/office/powerpoint/2010/main" val="2484422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46871A9-AA38-47A4-95EC-777148561BB2}"/>
              </a:ext>
            </a:extLst>
          </p:cNvPr>
          <p:cNvSpPr>
            <a:spLocks noGrp="1"/>
          </p:cNvSpPr>
          <p:nvPr>
            <p:ph type="body" sz="quarter" idx="10"/>
          </p:nvPr>
        </p:nvSpPr>
        <p:spPr/>
        <p:txBody>
          <a:bodyPr/>
          <a:lstStyle/>
          <a:p>
            <a:r>
              <a:rPr lang="it-IT" dirty="0"/>
              <a:t>LENGHT OF THE MOBILITY</a:t>
            </a:r>
          </a:p>
        </p:txBody>
      </p:sp>
      <p:sp>
        <p:nvSpPr>
          <p:cNvPr id="3" name="Segnaposto testo 2">
            <a:extLst>
              <a:ext uri="{FF2B5EF4-FFF2-40B4-BE49-F238E27FC236}">
                <a16:creationId xmlns:a16="http://schemas.microsoft.com/office/drawing/2014/main" id="{5E5A8105-769A-4E29-BCA5-50C060FF641D}"/>
              </a:ext>
            </a:extLst>
          </p:cNvPr>
          <p:cNvSpPr>
            <a:spLocks noGrp="1"/>
          </p:cNvSpPr>
          <p:nvPr>
            <p:ph type="body" sz="quarter" idx="11"/>
          </p:nvPr>
        </p:nvSpPr>
        <p:spPr>
          <a:xfrm>
            <a:off x="395288" y="1089991"/>
            <a:ext cx="8065144" cy="4824536"/>
          </a:xfrm>
        </p:spPr>
        <p:txBody>
          <a:bodyPr/>
          <a:lstStyle/>
          <a:p>
            <a:r>
              <a:rPr lang="en-US" b="1" dirty="0"/>
              <a:t>Can I change the length of my exchange study period?</a:t>
            </a:r>
          </a:p>
          <a:p>
            <a:pPr marL="285750" indent="-285750">
              <a:buFont typeface="Wingdings" panose="05000000000000000000" pitchFamily="2" charset="2"/>
              <a:buChar char="q"/>
            </a:pPr>
            <a:r>
              <a:rPr lang="en-US" dirty="0"/>
              <a:t>The number of months of your exchange period has been  </a:t>
            </a:r>
            <a:r>
              <a:rPr lang="en-US" b="1" dirty="0"/>
              <a:t>agreed in advance</a:t>
            </a:r>
            <a:r>
              <a:rPr lang="en-US" dirty="0"/>
              <a:t> by your University and the University of  Bologna (as shown in your homepage in AlmaRM - Length of  stay). If you want to leave in advance, you need first to inform your home University.</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b="1" dirty="0"/>
              <a:t>If you want to stay longer</a:t>
            </a:r>
            <a:r>
              <a:rPr lang="en-US" dirty="0"/>
              <a:t>, please ask permission from  your home University and let it know to your </a:t>
            </a:r>
            <a:r>
              <a:rPr lang="en-US" dirty="0" err="1"/>
              <a:t>Unibo</a:t>
            </a:r>
            <a:r>
              <a:rPr lang="en-US" dirty="0"/>
              <a:t> Coordinator (you can find him/her on AlmaRM).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They have to give the authorization by sending an email that you can forward to the </a:t>
            </a:r>
            <a:r>
              <a:rPr lang="en-US" b="1" dirty="0"/>
              <a:t>Exchange Student Desk </a:t>
            </a:r>
            <a:r>
              <a:rPr lang="en-US" dirty="0"/>
              <a:t>(incoming.diri@unibo.it) then your time at Unibo will be updated on our system (AlmaRM). If you require it, they will issue an updated registration certificate.</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If you decide to extend your mobility period, mind also to </a:t>
            </a:r>
            <a:r>
              <a:rPr lang="en-US" b="1" dirty="0"/>
              <a:t>update your LA </a:t>
            </a:r>
            <a:r>
              <a:rPr lang="en-US" dirty="0"/>
              <a:t>on AlmaRM with courses of that semester. </a:t>
            </a:r>
          </a:p>
          <a:p>
            <a:pPr marL="285750" indent="-285750">
              <a:buFont typeface="Wingdings" panose="05000000000000000000" pitchFamily="2" charset="2"/>
              <a:buChar char="q"/>
            </a:pPr>
            <a:endParaRPr lang="it-IT" dirty="0"/>
          </a:p>
        </p:txBody>
      </p:sp>
    </p:spTree>
    <p:extLst>
      <p:ext uri="{BB962C8B-B14F-4D97-AF65-F5344CB8AC3E}">
        <p14:creationId xmlns:p14="http://schemas.microsoft.com/office/powerpoint/2010/main" val="3951202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AFAAC8D0-2CC0-471F-8C6F-00917AF6B8B7}"/>
              </a:ext>
            </a:extLst>
          </p:cNvPr>
          <p:cNvSpPr>
            <a:spLocks noGrp="1"/>
          </p:cNvSpPr>
          <p:nvPr>
            <p:ph type="body" sz="quarter" idx="10"/>
          </p:nvPr>
        </p:nvSpPr>
        <p:spPr/>
        <p:txBody>
          <a:bodyPr/>
          <a:lstStyle/>
          <a:p>
            <a:r>
              <a:rPr lang="it-IT" dirty="0"/>
              <a:t>BEFORE LEAVING</a:t>
            </a:r>
          </a:p>
        </p:txBody>
      </p:sp>
      <p:sp>
        <p:nvSpPr>
          <p:cNvPr id="3" name="Segnaposto testo 2">
            <a:extLst>
              <a:ext uri="{FF2B5EF4-FFF2-40B4-BE49-F238E27FC236}">
                <a16:creationId xmlns:a16="http://schemas.microsoft.com/office/drawing/2014/main" id="{3D48ECA0-E0D8-465A-83C0-3392AF0E39CD}"/>
              </a:ext>
            </a:extLst>
          </p:cNvPr>
          <p:cNvSpPr>
            <a:spLocks noGrp="1"/>
          </p:cNvSpPr>
          <p:nvPr>
            <p:ph type="body" sz="quarter" idx="11"/>
          </p:nvPr>
        </p:nvSpPr>
        <p:spPr>
          <a:xfrm>
            <a:off x="401080" y="1052736"/>
            <a:ext cx="7915335" cy="4608512"/>
          </a:xfrm>
        </p:spPr>
        <p:txBody>
          <a:bodyPr/>
          <a:lstStyle/>
          <a:p>
            <a:pPr marL="285750" indent="-285750">
              <a:buFont typeface="Wingdings" panose="05000000000000000000" pitchFamily="2" charset="2"/>
              <a:buChar char="q"/>
            </a:pPr>
            <a:r>
              <a:rPr lang="en-US" dirty="0"/>
              <a:t>Before leaving, you must </a:t>
            </a:r>
            <a:r>
              <a:rPr lang="en-US" b="1" dirty="0"/>
              <a:t>check-out </a:t>
            </a:r>
            <a:r>
              <a:rPr lang="en-US" dirty="0"/>
              <a:t>to the </a:t>
            </a:r>
            <a:r>
              <a:rPr lang="en-US" b="1" dirty="0"/>
              <a:t>Exchange  Student Desk </a:t>
            </a:r>
            <a:r>
              <a:rPr lang="en-US" dirty="0"/>
              <a:t>(</a:t>
            </a:r>
            <a:r>
              <a:rPr lang="en-US" u="sng" dirty="0"/>
              <a:t>incoming.diri@unibo.it</a:t>
            </a:r>
            <a:r>
              <a:rPr lang="en-US" dirty="0"/>
              <a:t>) to certificate that your Erasmus stay has finished; please notify that </a:t>
            </a:r>
          </a:p>
          <a:p>
            <a:pPr marL="1200150" lvl="1" indent="-457200">
              <a:buFont typeface="Wingdings" panose="05000000000000000000" pitchFamily="2" charset="2"/>
              <a:buChar char="Ø"/>
            </a:pPr>
            <a:r>
              <a:rPr lang="en-US" sz="1800" dirty="0">
                <a:latin typeface="Century Gothic" panose="020B0502020202020204" pitchFamily="34" charset="0"/>
              </a:rPr>
              <a:t>you have </a:t>
            </a:r>
            <a:r>
              <a:rPr lang="en-US" sz="1800" b="1" dirty="0">
                <a:latin typeface="Century Gothic" panose="020B0502020202020204" pitchFamily="34" charset="0"/>
              </a:rPr>
              <a:t>finished your activities </a:t>
            </a:r>
            <a:r>
              <a:rPr lang="en-US" sz="1800" dirty="0">
                <a:latin typeface="Century Gothic" panose="020B0502020202020204" pitchFamily="34" charset="0"/>
              </a:rPr>
              <a:t>(all grades should be registered on </a:t>
            </a:r>
            <a:r>
              <a:rPr lang="en-US" sz="1800" dirty="0" err="1">
                <a:latin typeface="Century Gothic" panose="020B0502020202020204" pitchFamily="34" charset="0"/>
              </a:rPr>
              <a:t>AlmaEsami</a:t>
            </a:r>
            <a:r>
              <a:rPr lang="en-US" sz="1800" dirty="0">
                <a:latin typeface="Century Gothic" panose="020B0502020202020204" pitchFamily="34" charset="0"/>
              </a:rPr>
              <a:t>) and that you wish to receive the Certificate of Attendance and the Transcript of Records. </a:t>
            </a:r>
          </a:p>
          <a:p>
            <a:pPr marL="1200150" lvl="1" indent="-457200">
              <a:buFont typeface="Wingdings" panose="05000000000000000000" pitchFamily="2" charset="2"/>
              <a:buChar char="Ø"/>
            </a:pPr>
            <a:r>
              <a:rPr lang="en-US" sz="1800" dirty="0">
                <a:latin typeface="Century Gothic" panose="020B0502020202020204" pitchFamily="34" charset="0"/>
              </a:rPr>
              <a:t>send your name </a:t>
            </a:r>
            <a:r>
              <a:rPr lang="en-US" sz="1800" b="1" dirty="0">
                <a:latin typeface="Century Gothic" panose="020B0502020202020204" pitchFamily="34" charset="0"/>
              </a:rPr>
              <a:t>outbound travel ticket from Italy </a:t>
            </a:r>
            <a:r>
              <a:rPr lang="en-US" sz="1800" dirty="0">
                <a:latin typeface="Century Gothic" panose="020B0502020202020204" pitchFamily="34" charset="0"/>
              </a:rPr>
              <a:t>(for example your flight ticket). The trip must already be done.</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Here you can find further information regarding the </a:t>
            </a:r>
            <a:r>
              <a:rPr lang="en-US" b="1" dirty="0"/>
              <a:t>check-out procedure </a:t>
            </a:r>
            <a:r>
              <a:rPr lang="en-US" dirty="0"/>
              <a:t>(needed documentation to attach in the email): </a:t>
            </a:r>
            <a:r>
              <a:rPr lang="en-US" dirty="0">
                <a:hlinkClick r:id="rId2"/>
              </a:rPr>
              <a:t>https://www.unibo.it/en/international/incoming-exchange-students/exchange-students-unibo-check-out</a:t>
            </a:r>
            <a:r>
              <a:rPr lang="en-US" dirty="0"/>
              <a:t>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A few days before the end of your exchange period  check if there is any exam results missing in </a:t>
            </a:r>
            <a:r>
              <a:rPr lang="en-US" dirty="0" err="1"/>
              <a:t>AlmaEsami</a:t>
            </a:r>
            <a:r>
              <a:rPr lang="en-US" dirty="0"/>
              <a:t>  and contact the Professors if needed, in order to avoid  delays with your Transcript of Records.</a:t>
            </a:r>
          </a:p>
          <a:p>
            <a:pPr marL="285750" indent="-285750">
              <a:buFont typeface="Wingdings" panose="05000000000000000000" pitchFamily="2" charset="2"/>
              <a:buChar char="q"/>
            </a:pPr>
            <a:endParaRPr lang="en-US" dirty="0"/>
          </a:p>
          <a:p>
            <a:endParaRPr lang="it-IT" dirty="0"/>
          </a:p>
        </p:txBody>
      </p:sp>
    </p:spTree>
    <p:extLst>
      <p:ext uri="{BB962C8B-B14F-4D97-AF65-F5344CB8AC3E}">
        <p14:creationId xmlns:p14="http://schemas.microsoft.com/office/powerpoint/2010/main" val="3742140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FA314DC5-B1A1-4F9A-BE57-D2AFCF009B3C}"/>
              </a:ext>
            </a:extLst>
          </p:cNvPr>
          <p:cNvSpPr>
            <a:spLocks noGrp="1"/>
          </p:cNvSpPr>
          <p:nvPr>
            <p:ph type="body" sz="quarter" idx="10"/>
          </p:nvPr>
        </p:nvSpPr>
        <p:spPr>
          <a:xfrm>
            <a:off x="347459" y="355487"/>
            <a:ext cx="8424862" cy="648071"/>
          </a:xfrm>
        </p:spPr>
        <p:txBody>
          <a:bodyPr/>
          <a:lstStyle/>
          <a:p>
            <a:r>
              <a:rPr lang="it-IT" dirty="0"/>
              <a:t>CHECK-OUT </a:t>
            </a:r>
          </a:p>
        </p:txBody>
      </p:sp>
      <p:sp>
        <p:nvSpPr>
          <p:cNvPr id="3" name="Segnaposto testo 2">
            <a:extLst>
              <a:ext uri="{FF2B5EF4-FFF2-40B4-BE49-F238E27FC236}">
                <a16:creationId xmlns:a16="http://schemas.microsoft.com/office/drawing/2014/main" id="{EEF1395A-588B-405F-A0D9-84FC8F9CD718}"/>
              </a:ext>
            </a:extLst>
          </p:cNvPr>
          <p:cNvSpPr>
            <a:spLocks noGrp="1"/>
          </p:cNvSpPr>
          <p:nvPr>
            <p:ph type="body" sz="quarter" idx="11"/>
          </p:nvPr>
        </p:nvSpPr>
        <p:spPr>
          <a:xfrm>
            <a:off x="347459" y="813882"/>
            <a:ext cx="8256989" cy="5040560"/>
          </a:xfrm>
        </p:spPr>
        <p:txBody>
          <a:bodyPr/>
          <a:lstStyle/>
          <a:p>
            <a:pPr marL="285750" indent="-285750">
              <a:buFont typeface="Wingdings" panose="05000000000000000000" pitchFamily="2" charset="2"/>
              <a:buChar char="q"/>
            </a:pPr>
            <a:r>
              <a:rPr lang="en-US" dirty="0"/>
              <a:t>At the check-out, you will also receive the </a:t>
            </a:r>
            <a:r>
              <a:rPr lang="en-US" b="1" dirty="0"/>
              <a:t>Certificate of  Departure </a:t>
            </a:r>
            <a:r>
              <a:rPr lang="en-US" dirty="0"/>
              <a:t>that confirms the start and end dates of your  exchange period, which you shall give to your University.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If you leave </a:t>
            </a:r>
            <a:r>
              <a:rPr lang="en-US" b="1" dirty="0"/>
              <a:t>without completing the Check-Out  </a:t>
            </a:r>
            <a:r>
              <a:rPr lang="en-US" dirty="0"/>
              <a:t>procedure, the end date will correspond to the date of  the </a:t>
            </a:r>
            <a:r>
              <a:rPr lang="en-US" b="1" dirty="0"/>
              <a:t>last recording of an exam</a:t>
            </a:r>
            <a:r>
              <a:rPr lang="en-US" dirty="0"/>
              <a:t>. If you did not sit any exam and do not complete the  Check-Out procedure, you will not receive the  Certificate of Departure.</a:t>
            </a:r>
          </a:p>
          <a:p>
            <a:pPr marL="285750" indent="-285750">
              <a:buFont typeface="Wingdings" panose="05000000000000000000" pitchFamily="2" charset="2"/>
              <a:buChar char="q"/>
            </a:pPr>
            <a:endParaRPr lang="it-IT" dirty="0"/>
          </a:p>
          <a:p>
            <a:pPr marL="285750" indent="-285750">
              <a:buFont typeface="Wingdings" panose="05000000000000000000" pitchFamily="2" charset="2"/>
              <a:buChar char="q"/>
            </a:pPr>
            <a:r>
              <a:rPr lang="en-US" dirty="0"/>
              <a:t>If all exams have been recorded correctly,  the digital</a:t>
            </a:r>
            <a:r>
              <a:rPr lang="en-US" b="1" dirty="0"/>
              <a:t> Transcript of Records </a:t>
            </a:r>
            <a:r>
              <a:rPr lang="en-US" dirty="0"/>
              <a:t>will be sent immediately  to your home university by e-mail. The Transcript of Records lists </a:t>
            </a:r>
            <a:r>
              <a:rPr lang="en-US" b="1" dirty="0"/>
              <a:t>all the passed exams,  including the respective ECTS credits and grades</a:t>
            </a:r>
            <a:r>
              <a:rPr lang="en-US" dirty="0"/>
              <a:t>. When the Transcript is ready, you can also  download it directly from your personal AlmaRM page.</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In the case that you need a </a:t>
            </a:r>
            <a:r>
              <a:rPr lang="en-US" b="1" dirty="0"/>
              <a:t>certification for any other  academic activity</a:t>
            </a:r>
            <a:r>
              <a:rPr lang="en-US" dirty="0"/>
              <a:t> (research, thesis papers, non listed  laboratory work, etc.), you will have to arrange with the Professor in charge how to certify this and check back with your home University if they accept it.</a:t>
            </a:r>
          </a:p>
          <a:p>
            <a:endParaRPr lang="en-US" dirty="0"/>
          </a:p>
          <a:p>
            <a:endParaRPr lang="it-IT" dirty="0"/>
          </a:p>
        </p:txBody>
      </p:sp>
    </p:spTree>
    <p:extLst>
      <p:ext uri="{BB962C8B-B14F-4D97-AF65-F5344CB8AC3E}">
        <p14:creationId xmlns:p14="http://schemas.microsoft.com/office/powerpoint/2010/main" val="3309395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DCA774D0-FF96-4058-9DD0-074536FB468D}"/>
              </a:ext>
            </a:extLst>
          </p:cNvPr>
          <p:cNvSpPr>
            <a:spLocks noGrp="1"/>
          </p:cNvSpPr>
          <p:nvPr>
            <p:ph type="body" sz="quarter" idx="10"/>
          </p:nvPr>
        </p:nvSpPr>
        <p:spPr>
          <a:xfrm>
            <a:off x="539552" y="404664"/>
            <a:ext cx="8352854" cy="648071"/>
          </a:xfrm>
        </p:spPr>
        <p:txBody>
          <a:bodyPr/>
          <a:lstStyle/>
          <a:p>
            <a:r>
              <a:rPr lang="it-IT" dirty="0"/>
              <a:t>CONTACTS</a:t>
            </a:r>
          </a:p>
        </p:txBody>
      </p:sp>
      <p:sp>
        <p:nvSpPr>
          <p:cNvPr id="3" name="Segnaposto testo 2">
            <a:extLst>
              <a:ext uri="{FF2B5EF4-FFF2-40B4-BE49-F238E27FC236}">
                <a16:creationId xmlns:a16="http://schemas.microsoft.com/office/drawing/2014/main" id="{159DC5E6-136F-4F8B-B32F-0FAA61F3BDC1}"/>
              </a:ext>
            </a:extLst>
          </p:cNvPr>
          <p:cNvSpPr>
            <a:spLocks noGrp="1"/>
          </p:cNvSpPr>
          <p:nvPr>
            <p:ph type="body" sz="quarter" idx="11"/>
          </p:nvPr>
        </p:nvSpPr>
        <p:spPr>
          <a:xfrm>
            <a:off x="539552" y="1268760"/>
            <a:ext cx="6624736" cy="4608413"/>
          </a:xfrm>
        </p:spPr>
        <p:txBody>
          <a:bodyPr/>
          <a:lstStyle/>
          <a:p>
            <a:r>
              <a:rPr lang="en-US" b="1" dirty="0"/>
              <a:t>International Mobility Office </a:t>
            </a:r>
            <a:r>
              <a:rPr lang="en-US" b="1" dirty="0" smtClean="0"/>
              <a:t>– Political Science  </a:t>
            </a:r>
            <a:endParaRPr lang="en-US" b="1" dirty="0"/>
          </a:p>
          <a:p>
            <a:r>
              <a:rPr lang="en-US" dirty="0"/>
              <a:t>Via Filippo Re 8 | tel. +39 051 </a:t>
            </a:r>
            <a:r>
              <a:rPr lang="en-US" dirty="0" smtClean="0"/>
              <a:t>2084094</a:t>
            </a:r>
            <a:endParaRPr lang="en-US" dirty="0"/>
          </a:p>
          <a:p>
            <a:r>
              <a:rPr lang="en-US" dirty="0"/>
              <a:t>Mo, Tue, Thu, Fri: 09.00-12.00 (</a:t>
            </a:r>
            <a:r>
              <a:rPr lang="en-US" dirty="0" smtClean="0"/>
              <a:t>Phone)</a:t>
            </a:r>
            <a:endParaRPr lang="en-US" dirty="0"/>
          </a:p>
          <a:p>
            <a:r>
              <a:rPr lang="en-US" dirty="0"/>
              <a:t>e-mail: </a:t>
            </a:r>
            <a:r>
              <a:rPr lang="en-US" dirty="0" smtClean="0">
                <a:hlinkClick r:id="rId2"/>
              </a:rPr>
              <a:t>mobility.politicalscience@unibo.it</a:t>
            </a:r>
            <a:r>
              <a:rPr lang="en-US" dirty="0" smtClean="0"/>
              <a:t> </a:t>
            </a:r>
            <a:endParaRPr lang="en-US" dirty="0"/>
          </a:p>
          <a:p>
            <a:r>
              <a:rPr lang="en-US" dirty="0">
                <a:sym typeface="Wingdings" panose="05000000000000000000" pitchFamily="2" charset="2"/>
              </a:rPr>
              <a:t></a:t>
            </a:r>
            <a:r>
              <a:rPr lang="en-US" dirty="0"/>
              <a:t>for info about </a:t>
            </a:r>
            <a:r>
              <a:rPr lang="en-US" b="1" dirty="0"/>
              <a:t>Learning Agreement, timetable, lectures and exams, support during the mobility </a:t>
            </a:r>
            <a:r>
              <a:rPr lang="en-US" b="1" dirty="0" err="1"/>
              <a:t>programme</a:t>
            </a:r>
            <a:endParaRPr lang="en-US" dirty="0"/>
          </a:p>
          <a:p>
            <a:endParaRPr lang="en-US" dirty="0"/>
          </a:p>
          <a:p>
            <a:endParaRPr lang="en-US" dirty="0"/>
          </a:p>
          <a:p>
            <a:r>
              <a:rPr lang="en-US" b="1" dirty="0"/>
              <a:t>Exchange Students Desk  </a:t>
            </a:r>
          </a:p>
          <a:p>
            <a:r>
              <a:rPr lang="en-US" dirty="0"/>
              <a:t>Via Filippo Re 4, Bologna</a:t>
            </a:r>
          </a:p>
          <a:p>
            <a:r>
              <a:rPr lang="en-US" dirty="0"/>
              <a:t>e-mail: </a:t>
            </a:r>
            <a:r>
              <a:rPr lang="en-US" dirty="0">
                <a:hlinkClick r:id="rId3"/>
              </a:rPr>
              <a:t>incoming.diri@unibo.it</a:t>
            </a:r>
            <a:endParaRPr lang="en-US" dirty="0"/>
          </a:p>
          <a:p>
            <a:r>
              <a:rPr lang="en-US" dirty="0">
                <a:sym typeface="Wingdings" panose="05000000000000000000" pitchFamily="2" charset="2"/>
              </a:rPr>
              <a:t></a:t>
            </a:r>
            <a:r>
              <a:rPr lang="en-US" dirty="0"/>
              <a:t>for info about nomination, </a:t>
            </a:r>
            <a:r>
              <a:rPr lang="en-US" b="1" dirty="0"/>
              <a:t>check-in, check-out, certificate of arrival/departure, immigration/visa information and support</a:t>
            </a:r>
          </a:p>
          <a:p>
            <a:r>
              <a:rPr lang="en-US" dirty="0">
                <a:hlinkClick r:id="rId4"/>
              </a:rPr>
              <a:t>https://www.unibo.it/en/international/contacts-for-international-students</a:t>
            </a:r>
            <a:r>
              <a:rPr lang="en-US" dirty="0"/>
              <a:t> </a:t>
            </a:r>
          </a:p>
          <a:p>
            <a:endParaRPr lang="en-US" dirty="0"/>
          </a:p>
          <a:p>
            <a:endParaRPr lang="en-US" dirty="0"/>
          </a:p>
          <a:p>
            <a:endParaRPr lang="it-IT" dirty="0"/>
          </a:p>
        </p:txBody>
      </p:sp>
      <p:sp>
        <p:nvSpPr>
          <p:cNvPr id="4" name="Rettangolo 3">
            <a:extLst>
              <a:ext uri="{FF2B5EF4-FFF2-40B4-BE49-F238E27FC236}">
                <a16:creationId xmlns:a16="http://schemas.microsoft.com/office/drawing/2014/main" id="{5430284E-0077-4B21-9138-6CCF8C2802B1}"/>
              </a:ext>
            </a:extLst>
          </p:cNvPr>
          <p:cNvSpPr/>
          <p:nvPr/>
        </p:nvSpPr>
        <p:spPr>
          <a:xfrm>
            <a:off x="507690" y="1196753"/>
            <a:ext cx="6440574" cy="2232248"/>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F6BCA3EF-E28E-4923-B96B-0360B4BFB430}"/>
              </a:ext>
            </a:extLst>
          </p:cNvPr>
          <p:cNvSpPr/>
          <p:nvPr/>
        </p:nvSpPr>
        <p:spPr>
          <a:xfrm>
            <a:off x="507690" y="3860950"/>
            <a:ext cx="6440574" cy="2664394"/>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1741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359569" y="332656"/>
            <a:ext cx="8424862" cy="648071"/>
          </a:xfrm>
        </p:spPr>
        <p:txBody>
          <a:bodyPr/>
          <a:lstStyle/>
          <a:p>
            <a:r>
              <a:rPr lang="it-IT" dirty="0"/>
              <a:t>AFTER YOUR ARRIVAL</a:t>
            </a:r>
          </a:p>
        </p:txBody>
      </p:sp>
      <p:sp>
        <p:nvSpPr>
          <p:cNvPr id="3" name="Segnaposto testo 2"/>
          <p:cNvSpPr>
            <a:spLocks noGrp="1"/>
          </p:cNvSpPr>
          <p:nvPr>
            <p:ph type="body" sz="quarter" idx="11"/>
          </p:nvPr>
        </p:nvSpPr>
        <p:spPr>
          <a:xfrm>
            <a:off x="359568" y="764704"/>
            <a:ext cx="8100864" cy="4536405"/>
          </a:xfrm>
        </p:spPr>
        <p:txBody>
          <a:bodyPr/>
          <a:lstStyle/>
          <a:p>
            <a:r>
              <a:rPr lang="en-US" sz="1700" dirty="0"/>
              <a:t>Notify the staff that you want to start an on-site mobility and show:</a:t>
            </a:r>
          </a:p>
          <a:p>
            <a:pPr marL="285750" indent="-285750">
              <a:buFont typeface="Wingdings" panose="05000000000000000000" pitchFamily="2" charset="2"/>
              <a:buChar char="q"/>
            </a:pPr>
            <a:r>
              <a:rPr lang="en-US" sz="1700" dirty="0"/>
              <a:t>if you are a EU student: your </a:t>
            </a:r>
            <a:r>
              <a:rPr lang="en-US" sz="1700" b="1" dirty="0"/>
              <a:t>passport</a:t>
            </a:r>
            <a:r>
              <a:rPr lang="en-US" sz="1700" dirty="0"/>
              <a:t> or </a:t>
            </a:r>
            <a:r>
              <a:rPr lang="en-US" sz="1700" b="1" dirty="0"/>
              <a:t>ID card</a:t>
            </a:r>
            <a:r>
              <a:rPr lang="en-US" sz="1700" dirty="0"/>
              <a:t>;</a:t>
            </a:r>
          </a:p>
          <a:p>
            <a:pPr marL="285750" indent="-285750">
              <a:buFont typeface="Wingdings" panose="05000000000000000000" pitchFamily="2" charset="2"/>
              <a:buChar char="q"/>
            </a:pPr>
            <a:r>
              <a:rPr lang="en-US" sz="1700" dirty="0"/>
              <a:t>if you are a non-EU student: </a:t>
            </a:r>
            <a:r>
              <a:rPr lang="en-US" sz="1700" b="1" dirty="0"/>
              <a:t>passport</a:t>
            </a:r>
            <a:r>
              <a:rPr lang="en-US" sz="1700" dirty="0"/>
              <a:t> with </a:t>
            </a:r>
            <a:r>
              <a:rPr lang="en-US" sz="1700" b="1" dirty="0"/>
              <a:t>Visa</a:t>
            </a:r>
            <a:r>
              <a:rPr lang="en-US" sz="1700" dirty="0"/>
              <a:t>;</a:t>
            </a:r>
          </a:p>
          <a:p>
            <a:pPr marL="285750" indent="-285750">
              <a:buFont typeface="Wingdings" panose="05000000000000000000" pitchFamily="2" charset="2"/>
              <a:buChar char="q"/>
            </a:pPr>
            <a:r>
              <a:rPr lang="en-US" sz="1700" dirty="0"/>
              <a:t>your name </a:t>
            </a:r>
            <a:r>
              <a:rPr lang="en-US" sz="1700" b="1" dirty="0"/>
              <a:t>travel document </a:t>
            </a:r>
            <a:r>
              <a:rPr lang="en-US" sz="1700" dirty="0"/>
              <a:t>arriving in Italy. </a:t>
            </a:r>
          </a:p>
          <a:p>
            <a:pPr marL="285750" indent="-285750">
              <a:buFont typeface="Wingdings" panose="05000000000000000000" pitchFamily="2" charset="2"/>
              <a:buChar char="q"/>
            </a:pPr>
            <a:endParaRPr lang="en-US" sz="1700" dirty="0"/>
          </a:p>
          <a:p>
            <a:r>
              <a:rPr lang="en-US" sz="1700" dirty="0"/>
              <a:t>On Check-in you get:</a:t>
            </a:r>
          </a:p>
          <a:p>
            <a:pPr marL="285750" indent="-285750">
              <a:buFont typeface="Wingdings" panose="05000000000000000000" pitchFamily="2" charset="2"/>
              <a:buChar char="q"/>
            </a:pPr>
            <a:r>
              <a:rPr lang="en-US" sz="1700" dirty="0"/>
              <a:t>your </a:t>
            </a:r>
            <a:r>
              <a:rPr lang="en-US" sz="1700" b="1" dirty="0"/>
              <a:t>Certificate of Arrival</a:t>
            </a:r>
            <a:r>
              <a:rPr lang="en-US" sz="1700" dirty="0"/>
              <a:t> with digital stamp.</a:t>
            </a:r>
          </a:p>
          <a:p>
            <a:pPr marL="285750" indent="-285750">
              <a:buFont typeface="Wingdings" panose="05000000000000000000" pitchFamily="2" charset="2"/>
              <a:buChar char="q"/>
            </a:pPr>
            <a:r>
              <a:rPr lang="en-US" sz="1700" dirty="0"/>
              <a:t>an e-mail with a </a:t>
            </a:r>
            <a:r>
              <a:rPr lang="en-US" sz="1700" b="1" dirty="0"/>
              <a:t>QR CODE </a:t>
            </a:r>
            <a:r>
              <a:rPr lang="en-US" sz="1700" dirty="0"/>
              <a:t>that you will have to use to print your student card at one of the </a:t>
            </a:r>
            <a:r>
              <a:rPr lang="en-US" sz="1700" dirty="0">
                <a:hlinkClick r:id="rId2"/>
              </a:rPr>
              <a:t>self-service machines </a:t>
            </a:r>
            <a:r>
              <a:rPr lang="en-US" sz="1700" dirty="0"/>
              <a:t>.</a:t>
            </a:r>
          </a:p>
          <a:p>
            <a:pPr marL="285750" indent="-285750">
              <a:buFont typeface="Wingdings" panose="05000000000000000000" pitchFamily="2" charset="2"/>
              <a:buChar char="q"/>
            </a:pPr>
            <a:r>
              <a:rPr lang="en-US" sz="1700" dirty="0"/>
              <a:t>if stamps on </a:t>
            </a:r>
            <a:r>
              <a:rPr lang="en-US" sz="1700" b="1" dirty="0"/>
              <a:t>specific documents </a:t>
            </a:r>
            <a:r>
              <a:rPr lang="en-US" sz="1700" dirty="0"/>
              <a:t>are requested by  your home University, just send them by email to: </a:t>
            </a:r>
            <a:r>
              <a:rPr lang="en-US" sz="1700" dirty="0">
                <a:hlinkClick r:id="rId3"/>
              </a:rPr>
              <a:t>incoming.diri@unibo.it</a:t>
            </a:r>
            <a:r>
              <a:rPr lang="en-US" sz="1700" dirty="0"/>
              <a:t> </a:t>
            </a:r>
          </a:p>
          <a:p>
            <a:endParaRPr lang="en-US" sz="1700" dirty="0"/>
          </a:p>
          <a:p>
            <a:r>
              <a:rPr lang="en-US" sz="1700" dirty="0"/>
              <a:t>If you are a </a:t>
            </a:r>
            <a:r>
              <a:rPr lang="en-US" sz="1700" b="1" dirty="0"/>
              <a:t>non-EU student </a:t>
            </a:r>
            <a:r>
              <a:rPr lang="en-US" sz="1700" dirty="0"/>
              <a:t>you will receive information about the </a:t>
            </a:r>
            <a:r>
              <a:rPr lang="en-US" sz="1700" b="1" dirty="0"/>
              <a:t>Residence Permit </a:t>
            </a:r>
            <a:r>
              <a:rPr lang="en-US" sz="1700" dirty="0"/>
              <a:t>and the Certificate of Arrival which you must enclose with your application. </a:t>
            </a:r>
          </a:p>
          <a:p>
            <a:endParaRPr lang="en-US" sz="1700" dirty="0"/>
          </a:p>
          <a:p>
            <a:r>
              <a:rPr lang="en-US" sz="1700" dirty="0"/>
              <a:t>Remember that:</a:t>
            </a:r>
          </a:p>
          <a:p>
            <a:r>
              <a:rPr lang="en-US" sz="1700" dirty="0"/>
              <a:t>- the </a:t>
            </a:r>
            <a:r>
              <a:rPr lang="en-US" sz="1700" b="1" dirty="0"/>
              <a:t>start date of your mobility </a:t>
            </a:r>
            <a:r>
              <a:rPr lang="en-US" sz="1700" dirty="0"/>
              <a:t>is determined on the basis of your travel ticket, the day you check-in is not relevant;</a:t>
            </a:r>
          </a:p>
          <a:p>
            <a:r>
              <a:rPr lang="en-US" sz="1700" dirty="0"/>
              <a:t>- you can </a:t>
            </a:r>
            <a:r>
              <a:rPr lang="en-US" sz="1700" b="1" dirty="0"/>
              <a:t>attend lectures </a:t>
            </a:r>
            <a:r>
              <a:rPr lang="en-US" sz="1700" dirty="0"/>
              <a:t>even if you have not checked in yet.</a:t>
            </a:r>
          </a:p>
          <a:p>
            <a:endParaRPr lang="it-IT" dirty="0"/>
          </a:p>
        </p:txBody>
      </p:sp>
    </p:spTree>
    <p:extLst>
      <p:ext uri="{BB962C8B-B14F-4D97-AF65-F5344CB8AC3E}">
        <p14:creationId xmlns:p14="http://schemas.microsoft.com/office/powerpoint/2010/main" val="3548080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899592" y="2420888"/>
            <a:ext cx="7560840" cy="432370"/>
          </a:xfrm>
        </p:spPr>
        <p:txBody>
          <a:bodyPr/>
          <a:lstStyle/>
          <a:p>
            <a:r>
              <a:rPr lang="en-US" sz="3600" dirty="0"/>
              <a:t>Thank you and </a:t>
            </a:r>
          </a:p>
          <a:p>
            <a:endParaRPr lang="en-US" sz="3600" dirty="0"/>
          </a:p>
          <a:p>
            <a:r>
              <a:rPr lang="en-US" sz="3600" dirty="0"/>
              <a:t>ENJOY YOUR ERASMUS @Unibo!</a:t>
            </a:r>
          </a:p>
          <a:p>
            <a:endParaRPr lang="it-IT" dirty="0"/>
          </a:p>
        </p:txBody>
      </p:sp>
    </p:spTree>
    <p:extLst>
      <p:ext uri="{BB962C8B-B14F-4D97-AF65-F5344CB8AC3E}">
        <p14:creationId xmlns:p14="http://schemas.microsoft.com/office/powerpoint/2010/main" val="226941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AFTER YOUR ARRIVAL </a:t>
            </a:r>
          </a:p>
        </p:txBody>
      </p:sp>
      <p:sp>
        <p:nvSpPr>
          <p:cNvPr id="3" name="Segnaposto testo 2"/>
          <p:cNvSpPr>
            <a:spLocks noGrp="1"/>
          </p:cNvSpPr>
          <p:nvPr>
            <p:ph type="body" sz="quarter" idx="11"/>
          </p:nvPr>
        </p:nvSpPr>
        <p:spPr>
          <a:xfrm>
            <a:off x="395288" y="1016732"/>
            <a:ext cx="8042051" cy="4824536"/>
          </a:xfrm>
        </p:spPr>
        <p:txBody>
          <a:bodyPr/>
          <a:lstStyle/>
          <a:p>
            <a:r>
              <a:rPr lang="en-US" b="1" dirty="0"/>
              <a:t>Your career starts! </a:t>
            </a:r>
            <a:r>
              <a:rPr lang="en-US" dirty="0"/>
              <a:t>Please mind </a:t>
            </a:r>
            <a:r>
              <a:rPr lang="en-US" dirty="0" smtClean="0"/>
              <a:t>that in </a:t>
            </a:r>
            <a:r>
              <a:rPr lang="en-US" dirty="0"/>
              <a:t>order to have your Erasmus grant you have to spend a </a:t>
            </a:r>
            <a:r>
              <a:rPr lang="en-US" b="1" dirty="0"/>
              <a:t>minimum of </a:t>
            </a:r>
            <a:r>
              <a:rPr lang="en-US" b="1" dirty="0" smtClean="0"/>
              <a:t>2 </a:t>
            </a:r>
            <a:r>
              <a:rPr lang="en-US" b="1" dirty="0"/>
              <a:t>months </a:t>
            </a:r>
            <a:r>
              <a:rPr lang="en-US" dirty="0" smtClean="0"/>
              <a:t>(60 </a:t>
            </a:r>
            <a:r>
              <a:rPr lang="en-US" dirty="0"/>
              <a:t>days) in the partner  University. </a:t>
            </a:r>
          </a:p>
          <a:p>
            <a:endParaRPr lang="en-US" dirty="0"/>
          </a:p>
          <a:p>
            <a:r>
              <a:rPr lang="en-US" dirty="0"/>
              <a:t>After the Check-In, your </a:t>
            </a:r>
            <a:r>
              <a:rPr lang="en-US" b="1" dirty="0"/>
              <a:t>career will be activated </a:t>
            </a:r>
            <a:r>
              <a:rPr lang="en-US" dirty="0"/>
              <a:t>and you will have access to the whole information  system of the University of Bologna. </a:t>
            </a:r>
          </a:p>
          <a:p>
            <a:r>
              <a:rPr lang="en-US" b="1" dirty="0"/>
              <a:t>Institutional e-mail address</a:t>
            </a:r>
            <a:r>
              <a:rPr lang="en-US" dirty="0"/>
              <a:t>: please, </a:t>
            </a:r>
            <a:r>
              <a:rPr lang="en-US" u="sng" dirty="0"/>
              <a:t>use only the institutional e-mail address</a:t>
            </a:r>
            <a:r>
              <a:rPr lang="en-US" dirty="0"/>
              <a:t>  (name.surname</a:t>
            </a:r>
            <a:r>
              <a:rPr lang="en-US" b="1" dirty="0"/>
              <a:t>@studio.unibo.it</a:t>
            </a:r>
            <a:r>
              <a:rPr lang="en-US" dirty="0"/>
              <a:t>) to contact any Office and Professor of the University of Bologna.</a:t>
            </a:r>
          </a:p>
          <a:p>
            <a:r>
              <a:rPr lang="en-US" dirty="0"/>
              <a:t>Your </a:t>
            </a:r>
            <a:r>
              <a:rPr lang="en-US" b="1" dirty="0"/>
              <a:t>Unibo credentials </a:t>
            </a:r>
            <a:r>
              <a:rPr lang="en-US" dirty="0"/>
              <a:t>will give you the access to many free  services of the University (</a:t>
            </a:r>
            <a:r>
              <a:rPr lang="en-US" dirty="0" err="1"/>
              <a:t>AlmaWI</a:t>
            </a:r>
            <a:r>
              <a:rPr lang="en-US" dirty="0"/>
              <a:t>-FI, etc.)</a:t>
            </a:r>
          </a:p>
          <a:p>
            <a:endParaRPr lang="en-US" dirty="0"/>
          </a:p>
          <a:p>
            <a:r>
              <a:rPr lang="en-US" dirty="0"/>
              <a:t>Your </a:t>
            </a:r>
            <a:r>
              <a:rPr lang="en-US" b="1" dirty="0" err="1"/>
              <a:t>Unibo</a:t>
            </a:r>
            <a:r>
              <a:rPr lang="en-US" b="1" dirty="0"/>
              <a:t> student card </a:t>
            </a:r>
            <a:r>
              <a:rPr lang="en-US" dirty="0"/>
              <a:t>gives you discounts and promotion at  canteens, cinemas, museums and theatres having an  agreement with the University. You will also be able to get a special price for the</a:t>
            </a:r>
          </a:p>
          <a:p>
            <a:r>
              <a:rPr lang="en-US" b="1" dirty="0"/>
              <a:t>Transportation Services </a:t>
            </a:r>
            <a:r>
              <a:rPr lang="en-US" dirty="0"/>
              <a:t>(</a:t>
            </a:r>
            <a:r>
              <a:rPr lang="en-US" b="1" dirty="0"/>
              <a:t>TPER</a:t>
            </a:r>
            <a:r>
              <a:rPr lang="en-US" dirty="0"/>
              <a:t>) pass in Bologna (you can get it directly from your personal Studenti Online page -&gt; </a:t>
            </a:r>
            <a:r>
              <a:rPr lang="en-US" b="1" dirty="0"/>
              <a:t>154 € for the entire </a:t>
            </a:r>
            <a:r>
              <a:rPr lang="en-US" b="1" dirty="0" err="1"/>
              <a:t>a.y</a:t>
            </a:r>
            <a:r>
              <a:rPr lang="en-US" b="1" dirty="0"/>
              <a:t>.</a:t>
            </a:r>
            <a:r>
              <a:rPr lang="en-US" dirty="0"/>
              <a:t>)</a:t>
            </a:r>
          </a:p>
          <a:p>
            <a:endParaRPr lang="en-US" dirty="0"/>
          </a:p>
          <a:p>
            <a:endParaRPr lang="it-IT" dirty="0"/>
          </a:p>
        </p:txBody>
      </p:sp>
    </p:spTree>
    <p:extLst>
      <p:ext uri="{BB962C8B-B14F-4D97-AF65-F5344CB8AC3E}">
        <p14:creationId xmlns:p14="http://schemas.microsoft.com/office/powerpoint/2010/main" val="3967477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274638"/>
            <a:ext cx="8229600" cy="149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it-IT" altLang="it-IT" sz="3600" b="1" dirty="0" smtClean="0">
                <a:solidFill>
                  <a:srgbClr val="FF0000"/>
                </a:solidFill>
                <a:latin typeface="Century Gothic" panose="020B0502020202020204" pitchFamily="34" charset="0"/>
              </a:rPr>
              <a:t>ACADEMIC CALENDAR</a:t>
            </a:r>
            <a:br>
              <a:rPr lang="it-IT" altLang="it-IT" sz="3600" b="1" dirty="0" smtClean="0">
                <a:solidFill>
                  <a:srgbClr val="FF0000"/>
                </a:solidFill>
                <a:latin typeface="Century Gothic" panose="020B0502020202020204" pitchFamily="34" charset="0"/>
              </a:rPr>
            </a:br>
            <a:r>
              <a:rPr lang="it-IT" altLang="it-IT" sz="3600" b="1" dirty="0" smtClean="0">
                <a:solidFill>
                  <a:srgbClr val="FF0000"/>
                </a:solidFill>
                <a:latin typeface="Century Gothic" panose="020B0502020202020204" pitchFamily="34" charset="0"/>
              </a:rPr>
              <a:t>POLITICAL SCIENCE</a:t>
            </a:r>
          </a:p>
        </p:txBody>
      </p:sp>
      <p:sp>
        <p:nvSpPr>
          <p:cNvPr id="13315" name="Rectangle 3"/>
          <p:cNvSpPr>
            <a:spLocks noGrp="1" noChangeArrowheads="1"/>
          </p:cNvSpPr>
          <p:nvPr>
            <p:ph idx="1"/>
          </p:nvPr>
        </p:nvSpPr>
        <p:spPr>
          <a:xfrm>
            <a:off x="0" y="1196975"/>
            <a:ext cx="9144000" cy="5256213"/>
          </a:xfrm>
        </p:spPr>
        <p:txBody>
          <a:bodyPr/>
          <a:lstStyle/>
          <a:p>
            <a:pPr algn="ctr" eaLnBrk="1" hangingPunct="1">
              <a:buFontTx/>
              <a:buNone/>
              <a:defRPr/>
            </a:pPr>
            <a:endParaRPr lang="it-IT" sz="2200" b="1" dirty="0">
              <a:effectLst>
                <a:outerShdw blurRad="38100" dist="38100" dir="2700000" algn="tl">
                  <a:srgbClr val="FFFFFF"/>
                </a:outerShdw>
              </a:effectLst>
            </a:endParaRPr>
          </a:p>
          <a:p>
            <a:pPr algn="ctr" eaLnBrk="1" hangingPunct="1">
              <a:buFontTx/>
              <a:buNone/>
              <a:defRPr/>
            </a:pPr>
            <a:endParaRPr lang="it-IT" sz="2200" dirty="0"/>
          </a:p>
        </p:txBody>
      </p:sp>
      <p:sp>
        <p:nvSpPr>
          <p:cNvPr id="4" name="CasellaDiTesto 3"/>
          <p:cNvSpPr txBox="1"/>
          <p:nvPr/>
        </p:nvSpPr>
        <p:spPr>
          <a:xfrm>
            <a:off x="179388" y="1968500"/>
            <a:ext cx="9144000" cy="4032250"/>
          </a:xfrm>
          <a:prstGeom prst="rect">
            <a:avLst/>
          </a:prstGeom>
          <a:noFill/>
        </p:spPr>
        <p:txBody>
          <a:bodyPr>
            <a:spAutoFit/>
          </a:bodyPr>
          <a:lstStyle/>
          <a:p>
            <a:pPr algn="ctr" eaLnBrk="1" hangingPunct="1">
              <a:defRPr/>
            </a:pPr>
            <a:r>
              <a:rPr lang="it-IT" sz="3200" b="1" u="sng" dirty="0">
                <a:latin typeface="Century Gothic" panose="020B0502020202020204" pitchFamily="34" charset="0"/>
              </a:rPr>
              <a:t>from </a:t>
            </a:r>
            <a:r>
              <a:rPr lang="it-IT" sz="3200" b="1" u="sng" dirty="0" smtClean="0">
                <a:latin typeface="Century Gothic" panose="020B0502020202020204" pitchFamily="34" charset="0"/>
              </a:rPr>
              <a:t>18/09/2023 </a:t>
            </a:r>
            <a:r>
              <a:rPr lang="it-IT" sz="3200" b="1" u="sng" dirty="0">
                <a:latin typeface="Century Gothic" panose="020B0502020202020204" pitchFamily="34" charset="0"/>
              </a:rPr>
              <a:t>to </a:t>
            </a:r>
            <a:r>
              <a:rPr lang="it-IT" sz="3200" b="1" u="sng" dirty="0" smtClean="0">
                <a:latin typeface="Century Gothic" panose="020B0502020202020204" pitchFamily="34" charset="0"/>
              </a:rPr>
              <a:t>15/12/2023</a:t>
            </a:r>
            <a:endParaRPr lang="it-IT" sz="3200" b="1" u="sng" dirty="0">
              <a:latin typeface="Century Gothic" panose="020B0502020202020204" pitchFamily="34" charset="0"/>
            </a:endParaRPr>
          </a:p>
          <a:p>
            <a:pPr algn="ctr" eaLnBrk="1" hangingPunct="1">
              <a:defRPr/>
            </a:pPr>
            <a:r>
              <a:rPr lang="it-IT" sz="3200" b="1" u="sng" dirty="0">
                <a:latin typeface="Century Gothic" panose="020B0502020202020204" pitchFamily="34" charset="0"/>
              </a:rPr>
              <a:t>First </a:t>
            </a:r>
            <a:r>
              <a:rPr lang="it-IT" sz="3200" b="1" u="sng" dirty="0" err="1">
                <a:latin typeface="Century Gothic" panose="020B0502020202020204" pitchFamily="34" charset="0"/>
              </a:rPr>
              <a:t>semester</a:t>
            </a:r>
            <a:r>
              <a:rPr lang="it-IT" sz="3200" b="1" u="sng" dirty="0">
                <a:latin typeface="Century Gothic" panose="020B0502020202020204" pitchFamily="34" charset="0"/>
              </a:rPr>
              <a:t> </a:t>
            </a:r>
            <a:r>
              <a:rPr lang="it-IT" sz="3200" b="1" u="sng" dirty="0" err="1">
                <a:latin typeface="Century Gothic" panose="020B0502020202020204" pitchFamily="34" charset="0"/>
              </a:rPr>
              <a:t>lessons</a:t>
            </a:r>
            <a:endParaRPr lang="it-IT" sz="3200" b="1" u="sng" dirty="0">
              <a:latin typeface="Century Gothic" panose="020B0502020202020204" pitchFamily="34" charset="0"/>
            </a:endParaRPr>
          </a:p>
          <a:p>
            <a:pPr algn="ctr" eaLnBrk="1" hangingPunct="1">
              <a:defRPr/>
            </a:pPr>
            <a:endParaRPr lang="it-IT" sz="3200" b="1" u="sng" dirty="0">
              <a:latin typeface="Century Gothic" panose="020B0502020202020204" pitchFamily="34" charset="0"/>
            </a:endParaRPr>
          </a:p>
          <a:p>
            <a:pPr algn="ctr" eaLnBrk="1" hangingPunct="1">
              <a:defRPr/>
            </a:pPr>
            <a:r>
              <a:rPr lang="it-IT" sz="3200" b="1" u="sng" dirty="0" smtClean="0">
                <a:latin typeface="Century Gothic" panose="020B0502020202020204" pitchFamily="34" charset="0"/>
              </a:rPr>
              <a:t>18/12/2023 </a:t>
            </a:r>
            <a:r>
              <a:rPr lang="it-IT" sz="3200" b="1" u="sng" dirty="0">
                <a:latin typeface="Century Gothic" panose="020B0502020202020204" pitchFamily="34" charset="0"/>
              </a:rPr>
              <a:t>– </a:t>
            </a:r>
            <a:r>
              <a:rPr lang="it-IT" sz="3200" b="1" u="sng" dirty="0" smtClean="0">
                <a:latin typeface="Century Gothic" panose="020B0502020202020204" pitchFamily="34" charset="0"/>
              </a:rPr>
              <a:t>07/01/2024</a:t>
            </a:r>
            <a:endParaRPr lang="it-IT" sz="3200" b="1" u="sng" dirty="0">
              <a:latin typeface="Century Gothic" panose="020B0502020202020204" pitchFamily="34" charset="0"/>
            </a:endParaRPr>
          </a:p>
          <a:p>
            <a:pPr algn="ctr" eaLnBrk="1" hangingPunct="1">
              <a:defRPr/>
            </a:pPr>
            <a:r>
              <a:rPr lang="it-IT" sz="3200" b="1" u="sng" dirty="0">
                <a:latin typeface="Century Gothic" panose="020B0502020202020204" pitchFamily="34" charset="0"/>
              </a:rPr>
              <a:t>Christmas </a:t>
            </a:r>
            <a:r>
              <a:rPr lang="it-IT" sz="3200" b="1" u="sng" dirty="0" err="1">
                <a:latin typeface="Century Gothic" panose="020B0502020202020204" pitchFamily="34" charset="0"/>
              </a:rPr>
              <a:t>holidays</a:t>
            </a:r>
            <a:endParaRPr lang="it-IT" sz="3200" b="1" u="sng" dirty="0">
              <a:latin typeface="Century Gothic" panose="020B0502020202020204" pitchFamily="34" charset="0"/>
            </a:endParaRPr>
          </a:p>
          <a:p>
            <a:pPr algn="ctr" eaLnBrk="1" hangingPunct="1">
              <a:defRPr/>
            </a:pPr>
            <a:endParaRPr lang="it-IT" sz="3200" b="1" u="sng" dirty="0">
              <a:latin typeface="Century Gothic" panose="020B0502020202020204" pitchFamily="34" charset="0"/>
            </a:endParaRPr>
          </a:p>
          <a:p>
            <a:pPr algn="ctr" eaLnBrk="1" hangingPunct="1">
              <a:defRPr/>
            </a:pPr>
            <a:r>
              <a:rPr lang="it-IT" sz="3200" b="1" u="sng">
                <a:latin typeface="Century Gothic" panose="020B0502020202020204" pitchFamily="34" charset="0"/>
              </a:rPr>
              <a:t>From </a:t>
            </a:r>
            <a:r>
              <a:rPr lang="it-IT" sz="3200" b="1" u="sng" smtClean="0">
                <a:latin typeface="Century Gothic" panose="020B0502020202020204" pitchFamily="34" charset="0"/>
              </a:rPr>
              <a:t>08/01/2024 </a:t>
            </a:r>
            <a:r>
              <a:rPr lang="it-IT" sz="3200" b="1" u="sng">
                <a:latin typeface="Century Gothic" panose="020B0502020202020204" pitchFamily="34" charset="0"/>
              </a:rPr>
              <a:t>to </a:t>
            </a:r>
            <a:r>
              <a:rPr lang="it-IT" sz="3200" b="1" u="sng" smtClean="0">
                <a:latin typeface="Century Gothic" panose="020B0502020202020204" pitchFamily="34" charset="0"/>
              </a:rPr>
              <a:t>16/02/2024</a:t>
            </a:r>
            <a:endParaRPr lang="it-IT" sz="3200" b="1" u="sng" dirty="0">
              <a:latin typeface="Century Gothic" panose="020B0502020202020204" pitchFamily="34" charset="0"/>
            </a:endParaRPr>
          </a:p>
          <a:p>
            <a:pPr algn="ctr" eaLnBrk="1" hangingPunct="1">
              <a:defRPr/>
            </a:pPr>
            <a:r>
              <a:rPr lang="it-IT" sz="3200" b="1" u="sng" dirty="0" err="1">
                <a:latin typeface="Century Gothic" panose="020B0502020202020204" pitchFamily="34" charset="0"/>
              </a:rPr>
              <a:t>Exam</a:t>
            </a:r>
            <a:r>
              <a:rPr lang="it-IT" sz="3200" b="1" u="sng" dirty="0">
                <a:latin typeface="Century Gothic" panose="020B0502020202020204" pitchFamily="34" charset="0"/>
              </a:rPr>
              <a:t> </a:t>
            </a:r>
            <a:r>
              <a:rPr lang="it-IT" sz="3200" b="1" u="sng" dirty="0" err="1">
                <a:latin typeface="Century Gothic" panose="020B0502020202020204" pitchFamily="34" charset="0"/>
              </a:rPr>
              <a:t>period</a:t>
            </a:r>
            <a:endParaRPr lang="it-IT" sz="3200" b="1" u="sng" dirty="0">
              <a:latin typeface="Century Gothic" panose="020B0502020202020204" pitchFamily="34" charset="0"/>
            </a:endParaRPr>
          </a:p>
        </p:txBody>
      </p:sp>
    </p:spTree>
    <p:extLst>
      <p:ext uri="{BB962C8B-B14F-4D97-AF65-F5344CB8AC3E}">
        <p14:creationId xmlns:p14="http://schemas.microsoft.com/office/powerpoint/2010/main" val="3550298775"/>
      </p:ext>
    </p:extLst>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it-IT" altLang="it-IT" sz="3600" b="1" dirty="0" smtClean="0">
                <a:solidFill>
                  <a:srgbClr val="FF0000"/>
                </a:solidFill>
                <a:latin typeface="Century Gothic" panose="020B0502020202020204" pitchFamily="34" charset="0"/>
              </a:rPr>
              <a:t>WHERE TO TAKE CLASSES</a:t>
            </a:r>
          </a:p>
        </p:txBody>
      </p:sp>
      <p:sp>
        <p:nvSpPr>
          <p:cNvPr id="35843" name="Ovale 2"/>
          <p:cNvSpPr>
            <a:spLocks noChangeArrowheads="1"/>
          </p:cNvSpPr>
          <p:nvPr/>
        </p:nvSpPr>
        <p:spPr bwMode="auto">
          <a:xfrm>
            <a:off x="827088" y="4327525"/>
            <a:ext cx="865187" cy="719138"/>
          </a:xfrm>
          <a:prstGeom prst="ellipse">
            <a:avLst/>
          </a:prstGeom>
          <a:noFill/>
          <a:ln w="381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defRPr u="sng">
                <a:solidFill>
                  <a:schemeClr val="tx1"/>
                </a:solidFill>
                <a:latin typeface="Arial" panose="020B0604020202020204" pitchFamily="34" charset="0"/>
                <a:ea typeface="ＭＳ Ｐゴシック" panose="020B0600070205080204" pitchFamily="34" charset="-128"/>
              </a:defRPr>
            </a:lvl1pPr>
            <a:lvl2pPr marL="742950" indent="-285750">
              <a:defRPr u="sng">
                <a:solidFill>
                  <a:schemeClr val="tx1"/>
                </a:solidFill>
                <a:latin typeface="Arial" panose="020B0604020202020204" pitchFamily="34" charset="0"/>
                <a:ea typeface="ＭＳ Ｐゴシック" panose="020B0600070205080204" pitchFamily="34" charset="-128"/>
              </a:defRPr>
            </a:lvl2pPr>
            <a:lvl3pPr marL="1143000" indent="-228600">
              <a:defRPr u="sng">
                <a:solidFill>
                  <a:schemeClr val="tx1"/>
                </a:solidFill>
                <a:latin typeface="Arial" panose="020B0604020202020204" pitchFamily="34" charset="0"/>
                <a:ea typeface="ＭＳ Ｐゴシック" panose="020B0600070205080204" pitchFamily="34" charset="-128"/>
              </a:defRPr>
            </a:lvl3pPr>
            <a:lvl4pPr marL="1600200" indent="-228600">
              <a:defRPr u="sng">
                <a:solidFill>
                  <a:schemeClr val="tx1"/>
                </a:solidFill>
                <a:latin typeface="Arial" panose="020B0604020202020204" pitchFamily="34" charset="0"/>
                <a:ea typeface="ＭＳ Ｐゴシック" panose="020B0600070205080204" pitchFamily="34" charset="-128"/>
              </a:defRPr>
            </a:lvl4pPr>
            <a:lvl5pPr marL="2057400" indent="-228600">
              <a:defRPr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2400" u="none">
              <a:solidFill>
                <a:srgbClr val="000000"/>
              </a:solidFill>
            </a:endParaRPr>
          </a:p>
        </p:txBody>
      </p:sp>
      <p:sp>
        <p:nvSpPr>
          <p:cNvPr id="35844" name="Ovale 5"/>
          <p:cNvSpPr>
            <a:spLocks noChangeArrowheads="1"/>
          </p:cNvSpPr>
          <p:nvPr/>
        </p:nvSpPr>
        <p:spPr bwMode="auto">
          <a:xfrm>
            <a:off x="6804025" y="4797425"/>
            <a:ext cx="863600" cy="719138"/>
          </a:xfrm>
          <a:prstGeom prst="ellipse">
            <a:avLst/>
          </a:prstGeom>
          <a:noFill/>
          <a:ln w="381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defRPr u="sng">
                <a:solidFill>
                  <a:schemeClr val="tx1"/>
                </a:solidFill>
                <a:latin typeface="Arial" panose="020B0604020202020204" pitchFamily="34" charset="0"/>
                <a:ea typeface="ＭＳ Ｐゴシック" panose="020B0600070205080204" pitchFamily="34" charset="-128"/>
              </a:defRPr>
            </a:lvl1pPr>
            <a:lvl2pPr marL="742950" indent="-285750">
              <a:defRPr u="sng">
                <a:solidFill>
                  <a:schemeClr val="tx1"/>
                </a:solidFill>
                <a:latin typeface="Arial" panose="020B0604020202020204" pitchFamily="34" charset="0"/>
                <a:ea typeface="ＭＳ Ｐゴシック" panose="020B0600070205080204" pitchFamily="34" charset="-128"/>
              </a:defRPr>
            </a:lvl2pPr>
            <a:lvl3pPr marL="1143000" indent="-228600">
              <a:defRPr u="sng">
                <a:solidFill>
                  <a:schemeClr val="tx1"/>
                </a:solidFill>
                <a:latin typeface="Arial" panose="020B0604020202020204" pitchFamily="34" charset="0"/>
                <a:ea typeface="ＭＳ Ｐゴシック" panose="020B0600070205080204" pitchFamily="34" charset="-128"/>
              </a:defRPr>
            </a:lvl3pPr>
            <a:lvl4pPr marL="1600200" indent="-228600">
              <a:defRPr u="sng">
                <a:solidFill>
                  <a:schemeClr val="tx1"/>
                </a:solidFill>
                <a:latin typeface="Arial" panose="020B0604020202020204" pitchFamily="34" charset="0"/>
                <a:ea typeface="ＭＳ Ｐゴシック" panose="020B0600070205080204" pitchFamily="34" charset="-128"/>
              </a:defRPr>
            </a:lvl4pPr>
            <a:lvl5pPr marL="2057400" indent="-228600">
              <a:defRPr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2400" u="none">
              <a:solidFill>
                <a:srgbClr val="000000"/>
              </a:solidFill>
            </a:endParaRPr>
          </a:p>
        </p:txBody>
      </p:sp>
      <p:pic>
        <p:nvPicPr>
          <p:cNvPr id="35845"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113" y="1974850"/>
            <a:ext cx="8867775"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808919"/>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3600" b="1" dirty="0" smtClean="0">
                <a:solidFill>
                  <a:srgbClr val="FF0000"/>
                </a:solidFill>
                <a:latin typeface="Century Gothic" panose="020B0502020202020204" pitchFamily="34" charset="0"/>
              </a:rPr>
              <a:t>WHERE TO TAKE CLASSES</a:t>
            </a:r>
            <a:endParaRPr lang="it-IT" altLang="it-IT" b="1" dirty="0" smtClean="0">
              <a:solidFill>
                <a:srgbClr val="FF0000"/>
              </a:solidFill>
              <a:latin typeface="Century Gothic" panose="020B0502020202020204" pitchFamily="34" charset="0"/>
            </a:endParaRPr>
          </a:p>
        </p:txBody>
      </p:sp>
      <p:sp>
        <p:nvSpPr>
          <p:cNvPr id="36867" name="Segnaposto contenuto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it-IT" altLang="it-IT" smtClean="0"/>
          </a:p>
          <a:p>
            <a:r>
              <a:rPr lang="it-IT" altLang="it-IT" smtClean="0"/>
              <a:t>1: Strada Maggiore 45 (Palazzo Hercolani).</a:t>
            </a:r>
          </a:p>
          <a:p>
            <a:r>
              <a:rPr lang="it-IT" altLang="it-IT" smtClean="0"/>
              <a:t>2: Via dei Bersglieri 6, Via S. Petronio Vecchio 30-32.</a:t>
            </a:r>
          </a:p>
          <a:p>
            <a:r>
              <a:rPr lang="it-IT" altLang="it-IT" smtClean="0"/>
              <a:t>3: Piazzetta Morandi 2 (Aule S. Cristina).</a:t>
            </a:r>
          </a:p>
          <a:p>
            <a:r>
              <a:rPr lang="it-IT" altLang="it-IT" smtClean="0"/>
              <a:t>4: Viale Berti Pichat 6.</a:t>
            </a:r>
          </a:p>
          <a:p>
            <a:endParaRPr lang="it-IT" altLang="it-IT" smtClean="0"/>
          </a:p>
        </p:txBody>
      </p:sp>
    </p:spTree>
    <p:extLst>
      <p:ext uri="{BB962C8B-B14F-4D97-AF65-F5344CB8AC3E}">
        <p14:creationId xmlns:p14="http://schemas.microsoft.com/office/powerpoint/2010/main" val="771625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p:txBody>
          <a:bodyPr wrap="square" lIns="91440" tIns="45720" rIns="91440" bIns="45720" numCol="1" anchor="t" anchorCtr="0" compatLnSpc="1">
            <a:prstTxWarp prst="textNoShape">
              <a:avLst/>
            </a:prstTxWarp>
          </a:bodyPr>
          <a:lstStyle/>
          <a:p>
            <a:pPr eaLnBrk="1" hangingPunct="1">
              <a:defRPr/>
            </a:pPr>
            <a:r>
              <a:rPr lang="it-IT" altLang="it-IT" sz="3600" b="1" dirty="0">
                <a:solidFill>
                  <a:srgbClr val="FF0000"/>
                </a:solidFill>
                <a:latin typeface="Century Gothic" panose="020B0502020202020204" pitchFamily="34" charset="0"/>
              </a:rPr>
              <a:t>CLASSES TIMETABLE</a:t>
            </a:r>
          </a:p>
        </p:txBody>
      </p:sp>
      <p:sp>
        <p:nvSpPr>
          <p:cNvPr id="16386" name="Rectangle 3"/>
          <p:cNvSpPr>
            <a:spLocks noGrp="1" noChangeArrowheads="1"/>
          </p:cNvSpPr>
          <p:nvPr>
            <p:ph idx="1"/>
          </p:nvPr>
        </p:nvSpPr>
        <p:spPr bwMode="auto">
          <a:xfrm>
            <a:off x="34925" y="1916113"/>
            <a:ext cx="9109075" cy="5229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it-IT" altLang="it-IT" sz="2400" b="1" u="sng" smtClean="0"/>
          </a:p>
          <a:p>
            <a:pPr eaLnBrk="1" hangingPunct="1"/>
            <a:r>
              <a:rPr lang="it-IT" altLang="it-IT" sz="2400" b="1" u="sng" smtClean="0"/>
              <a:t>Where do I find it?</a:t>
            </a:r>
          </a:p>
          <a:p>
            <a:pPr eaLnBrk="1" hangingPunct="1">
              <a:buFontTx/>
              <a:buNone/>
            </a:pPr>
            <a:r>
              <a:rPr lang="it-IT" altLang="it-IT" sz="2400" smtClean="0"/>
              <a:t>	- Classes timetables are available on the reference Degree       Course websites or via the </a:t>
            </a:r>
            <a:r>
              <a:rPr lang="it-IT" altLang="it-IT" sz="2400" smtClean="0">
                <a:hlinkClick r:id="rId2"/>
              </a:rPr>
              <a:t>course search engine</a:t>
            </a:r>
            <a:r>
              <a:rPr lang="it-IT" altLang="it-IT" sz="2400" smtClean="0"/>
              <a:t>.</a:t>
            </a:r>
          </a:p>
          <a:p>
            <a:pPr eaLnBrk="1" hangingPunct="1">
              <a:buFontTx/>
              <a:buNone/>
            </a:pPr>
            <a:endParaRPr lang="it-IT" altLang="it-IT" sz="2400" smtClean="0"/>
          </a:p>
          <a:p>
            <a:pPr eaLnBrk="1" hangingPunct="1">
              <a:buFontTx/>
              <a:buNone/>
            </a:pPr>
            <a:endParaRPr lang="it-IT" altLang="it-IT" sz="2400" smtClean="0"/>
          </a:p>
          <a:p>
            <a:pPr eaLnBrk="1" hangingPunct="1">
              <a:buFontTx/>
              <a:buNone/>
            </a:pPr>
            <a:r>
              <a:rPr lang="it-IT" altLang="it-IT" sz="2400" smtClean="0"/>
              <a:t>	- </a:t>
            </a:r>
            <a:r>
              <a:rPr lang="it-IT" altLang="it-IT" sz="2400" b="1" smtClean="0"/>
              <a:t>Every change </a:t>
            </a:r>
            <a:r>
              <a:rPr lang="it-IT" altLang="it-IT" sz="2400" smtClean="0"/>
              <a:t>to the classes timetable will be promptly communicated online, on the relevant Degree Course website </a:t>
            </a:r>
            <a:r>
              <a:rPr lang="it-IT" altLang="it-IT" sz="2400" b="1" smtClean="0"/>
              <a:t>notice board</a:t>
            </a:r>
            <a:r>
              <a:rPr lang="it-IT" altLang="it-IT" sz="2400" smtClean="0"/>
              <a:t>.</a:t>
            </a:r>
          </a:p>
        </p:txBody>
      </p:sp>
      <p:pic>
        <p:nvPicPr>
          <p:cNvPr id="38916"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18431">
            <a:off x="7177088" y="3441700"/>
            <a:ext cx="81438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60417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animEffect transition="in" filter="strips(downRight)">
                                      <p:cBhvr>
                                        <p:cTn id="7" dur="1000"/>
                                        <p:tgtEl>
                                          <p:spTgt spid="16386">
                                            <p:txEl>
                                              <p:pRg st="2" end="2"/>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16386">
                                            <p:txEl>
                                              <p:pRg st="5" end="5"/>
                                            </p:txEl>
                                          </p:spTgt>
                                        </p:tgtEl>
                                        <p:attrNameLst>
                                          <p:attrName>style.visibility</p:attrName>
                                        </p:attrNameLst>
                                      </p:cBhvr>
                                      <p:to>
                                        <p:strVal val="visible"/>
                                      </p:to>
                                    </p:set>
                                    <p:animEffect transition="in" filter="strips(downRight)">
                                      <p:cBhvr>
                                        <p:cTn id="10" dur="1000"/>
                                        <p:tgtEl>
                                          <p:spTgt spid="163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b="1" dirty="0" smtClean="0">
                <a:solidFill>
                  <a:srgbClr val="FF0000"/>
                </a:solidFill>
                <a:latin typeface="Century Gothic" panose="020B0502020202020204" pitchFamily="34" charset="0"/>
              </a:rPr>
              <a:t>TIMETABLES</a:t>
            </a:r>
          </a:p>
        </p:txBody>
      </p:sp>
      <p:sp>
        <p:nvSpPr>
          <p:cNvPr id="39939" name="Segnaposto contenuto 1"/>
          <p:cNvSpPr>
            <a:spLocks noGrp="1" noChangeArrowheads="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defRPr/>
            </a:pPr>
            <a:endParaRPr lang="it-IT" altLang="it-IT" dirty="0" smtClean="0"/>
          </a:p>
          <a:p>
            <a:pPr marL="0" indent="0">
              <a:buFontTx/>
              <a:buNone/>
              <a:defRPr/>
            </a:pPr>
            <a:endParaRPr lang="it-IT" altLang="it-IT" dirty="0" smtClean="0"/>
          </a:p>
        </p:txBody>
      </p:sp>
      <p:pic>
        <p:nvPicPr>
          <p:cNvPr id="39940"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60575"/>
            <a:ext cx="7715250"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928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PERT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4000" b="1"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DIAPOSI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IUSURA">
  <a:themeElements>
    <a:clrScheme name="Personalizzat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EEEC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1177</TotalTime>
  <Words>2784</Words>
  <Application>Microsoft Office PowerPoint</Application>
  <PresentationFormat>Presentazione su schermo (4:3)</PresentationFormat>
  <Paragraphs>242</Paragraphs>
  <Slides>30</Slides>
  <Notes>1</Notes>
  <HiddenSlides>0</HiddenSlides>
  <MMClips>0</MMClips>
  <ScaleCrop>false</ScaleCrop>
  <HeadingPairs>
    <vt:vector size="6" baseType="variant">
      <vt:variant>
        <vt:lpstr>Caratteri utilizzati</vt:lpstr>
      </vt:variant>
      <vt:variant>
        <vt:i4>5</vt:i4>
      </vt:variant>
      <vt:variant>
        <vt:lpstr>Tema</vt:lpstr>
      </vt:variant>
      <vt:variant>
        <vt:i4>3</vt:i4>
      </vt:variant>
      <vt:variant>
        <vt:lpstr>Titoli diapositive</vt:lpstr>
      </vt:variant>
      <vt:variant>
        <vt:i4>30</vt:i4>
      </vt:variant>
    </vt:vector>
  </HeadingPairs>
  <TitlesOfParts>
    <vt:vector size="38" baseType="lpstr">
      <vt:lpstr>ＭＳ Ｐゴシック</vt:lpstr>
      <vt:lpstr>Arial</vt:lpstr>
      <vt:lpstr>Calibri</vt:lpstr>
      <vt:lpstr>Century Gothic</vt:lpstr>
      <vt:lpstr>Wingdings</vt:lpstr>
      <vt:lpstr>COPERTINA</vt:lpstr>
      <vt:lpstr>DIAPOSITIVE</vt:lpstr>
      <vt:lpstr>CHIUSURA</vt:lpstr>
      <vt:lpstr>Presentazione standard di PowerPoint</vt:lpstr>
      <vt:lpstr>Presentazione standard di PowerPoint</vt:lpstr>
      <vt:lpstr>Presentazione standard di PowerPoint</vt:lpstr>
      <vt:lpstr>Presentazione standard di PowerPoint</vt:lpstr>
      <vt:lpstr>ACADEMIC CALENDAR POLITICAL SCIENCE</vt:lpstr>
      <vt:lpstr>WHERE TO TAKE CLASSES</vt:lpstr>
      <vt:lpstr>WHERE TO TAKE CLASSES</vt:lpstr>
      <vt:lpstr>CLASSES TIMETABLE</vt:lpstr>
      <vt:lpstr>TIMETABLES</vt:lpstr>
      <vt:lpstr>TIMETABLES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LEARNING AGREEMENT - 1</vt:lpstr>
      <vt:lpstr>LEARNING AGREEMENT - 2</vt:lpstr>
      <vt:lpstr>LEARNING AGREEMENT - 3</vt:lpstr>
      <vt:lpstr>LEARNING AGREEMENT – 3.1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di Bologna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Filippo Ricci</cp:lastModifiedBy>
  <cp:revision>294</cp:revision>
  <dcterms:created xsi:type="dcterms:W3CDTF">2017-11-13T10:11:35Z</dcterms:created>
  <dcterms:modified xsi:type="dcterms:W3CDTF">2023-09-26T10:49:17Z</dcterms:modified>
</cp:coreProperties>
</file>